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26"/>
  </p:notesMasterIdLst>
  <p:sldIdLst>
    <p:sldId id="261" r:id="rId5"/>
    <p:sldId id="337" r:id="rId6"/>
    <p:sldId id="344" r:id="rId7"/>
    <p:sldId id="339" r:id="rId8"/>
    <p:sldId id="371" r:id="rId9"/>
    <p:sldId id="359" r:id="rId10"/>
    <p:sldId id="360" r:id="rId11"/>
    <p:sldId id="355" r:id="rId12"/>
    <p:sldId id="350" r:id="rId13"/>
    <p:sldId id="361" r:id="rId14"/>
    <p:sldId id="372" r:id="rId15"/>
    <p:sldId id="270" r:id="rId16"/>
    <p:sldId id="362" r:id="rId17"/>
    <p:sldId id="364" r:id="rId18"/>
    <p:sldId id="373" r:id="rId19"/>
    <p:sldId id="374" r:id="rId20"/>
    <p:sldId id="375" r:id="rId21"/>
    <p:sldId id="376" r:id="rId22"/>
    <p:sldId id="332" r:id="rId23"/>
    <p:sldId id="342" r:id="rId24"/>
    <p:sldId id="365" r:id="rId25"/>
  </p:sldIdLst>
  <p:sldSz cx="20104100" cy="11309350"/>
  <p:notesSz cx="20104100" cy="1130935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7CE1"/>
    <a:srgbClr val="C2D501"/>
    <a:srgbClr val="DB0532"/>
    <a:srgbClr val="B14EC4"/>
    <a:srgbClr val="FF595A"/>
    <a:srgbClr val="D39F17"/>
    <a:srgbClr val="58C0E9"/>
    <a:srgbClr val="DC0031"/>
    <a:srgbClr val="EF7821"/>
    <a:srgbClr val="C4D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0A8D8C-BED4-BFC3-3861-C5C4EDE3BD8A}" v="3" dt="2024-01-08T12:54:04.264"/>
    <p1510:client id="{F1F46175-E70F-F7DD-5DCA-C9FF835FDB16}" v="1" dt="2024-01-10T22:11:53.911"/>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275"/>
    <p:restoredTop sz="94476"/>
  </p:normalViewPr>
  <p:slideViewPr>
    <p:cSldViewPr>
      <p:cViewPr varScale="1">
        <p:scale>
          <a:sx n="51" d="100"/>
          <a:sy n="51" d="100"/>
        </p:scale>
        <p:origin x="912" y="20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F1F46175-E70F-F7DD-5DCA-C9FF835FDB16}"/>
    <pc:docChg chg="modSld">
      <pc:chgData name="" userId="" providerId="" clId="Web-{F1F46175-E70F-F7DD-5DCA-C9FF835FDB16}" dt="2024-01-10T22:11:53.911" v="0"/>
      <pc:docMkLst>
        <pc:docMk/>
      </pc:docMkLst>
      <pc:sldChg chg="delSp">
        <pc:chgData name="" userId="" providerId="" clId="Web-{F1F46175-E70F-F7DD-5DCA-C9FF835FDB16}" dt="2024-01-10T22:11:53.911" v="0"/>
        <pc:sldMkLst>
          <pc:docMk/>
          <pc:sldMk cId="3642932644" sldId="261"/>
        </pc:sldMkLst>
        <pc:spChg chg="del">
          <ac:chgData name="" userId="" providerId="" clId="Web-{F1F46175-E70F-F7DD-5DCA-C9FF835FDB16}" dt="2024-01-10T22:11:53.911" v="0"/>
          <ac:spMkLst>
            <pc:docMk/>
            <pc:sldMk cId="3642932644" sldId="261"/>
            <ac:spMk id="3" creationId="{B839BAB8-5980-04D6-9003-ABBE79FC69B7}"/>
          </ac:spMkLst>
        </pc:spChg>
      </pc:sldChg>
    </pc:docChg>
  </pc:docChgLst>
  <pc:docChgLst>
    <pc:chgData name="Alicia Zambrano B." userId="S::azambranob@duoc.cl::eaca8ede-10c1-4fdb-aeec-ecec6b688727" providerId="AD" clId="Web-{F10A8D8C-BED4-BFC3-3861-C5C4EDE3BD8A}"/>
    <pc:docChg chg="modSld">
      <pc:chgData name="Alicia Zambrano B." userId="S::azambranob@duoc.cl::eaca8ede-10c1-4fdb-aeec-ecec6b688727" providerId="AD" clId="Web-{F10A8D8C-BED4-BFC3-3861-C5C4EDE3BD8A}" dt="2024-01-08T12:54:03.232" v="0" actId="20577"/>
      <pc:docMkLst>
        <pc:docMk/>
      </pc:docMkLst>
      <pc:sldChg chg="modSp">
        <pc:chgData name="Alicia Zambrano B." userId="S::azambranob@duoc.cl::eaca8ede-10c1-4fdb-aeec-ecec6b688727" providerId="AD" clId="Web-{F10A8D8C-BED4-BFC3-3861-C5C4EDE3BD8A}" dt="2024-01-08T12:54:03.232" v="0" actId="20577"/>
        <pc:sldMkLst>
          <pc:docMk/>
          <pc:sldMk cId="3642932644" sldId="261"/>
        </pc:sldMkLst>
        <pc:spChg chg="mod">
          <ac:chgData name="Alicia Zambrano B." userId="S::azambranob@duoc.cl::eaca8ede-10c1-4fdb-aeec-ecec6b688727" providerId="AD" clId="Web-{F10A8D8C-BED4-BFC3-3861-C5C4EDE3BD8A}" dt="2024-01-08T12:54:03.232" v="0" actId="20577"/>
          <ac:spMkLst>
            <pc:docMk/>
            <pc:sldMk cId="3642932644" sldId="261"/>
            <ac:spMk id="3" creationId="{B839BAB8-5980-04D6-9003-ABBE79FC69B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54D35674-3C19-9844-8370-EE59E1CD260A}" type="datetimeFigureOut">
              <a:rPr lang="es-CL" smtClean="0"/>
              <a:t>10-01-2024</a:t>
            </a:fld>
            <a:endParaRPr lang="es-CL"/>
          </a:p>
        </p:txBody>
      </p:sp>
      <p:sp>
        <p:nvSpPr>
          <p:cNvPr id="4" name="Marcador de imagen de diapositiva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r>
              <a:rPr lang="es-ES"/>
              <a:t>Editar los estilos de texto del patrón
Segundo nivel
Tercer nivel
Cuarto nivel
Quinto nivel</a:t>
            </a:r>
            <a:endParaRPr lang="es-CL"/>
          </a:p>
        </p:txBody>
      </p:sp>
      <p:sp>
        <p:nvSpPr>
          <p:cNvPr id="6" name="Marcador de pie de página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35C2C890-E6DE-1A45-98C6-E722FA6368DA}" type="slidenum">
              <a:rPr lang="es-CL" smtClean="0"/>
              <a:t>‹Nº›</a:t>
            </a:fld>
            <a:endParaRPr lang="es-CL"/>
          </a:p>
        </p:txBody>
      </p:sp>
    </p:spTree>
    <p:extLst>
      <p:ext uri="{BB962C8B-B14F-4D97-AF65-F5344CB8AC3E}">
        <p14:creationId xmlns:p14="http://schemas.microsoft.com/office/powerpoint/2010/main" val="2341394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9F4E23B3-D17D-BBDA-CF94-0F577C2DC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6"/>
            <a:ext cx="20104810" cy="11308953"/>
          </a:xfrm>
          <a:prstGeom prst="rect">
            <a:avLst/>
          </a:prstGeom>
        </p:spPr>
      </p:pic>
      <p:sp>
        <p:nvSpPr>
          <p:cNvPr id="2" name="Holder 2"/>
          <p:cNvSpPr>
            <a:spLocks noGrp="1"/>
          </p:cNvSpPr>
          <p:nvPr>
            <p:ph type="ctrTitle"/>
          </p:nvPr>
        </p:nvSpPr>
        <p:spPr>
          <a:xfrm>
            <a:off x="2838209" y="8700548"/>
            <a:ext cx="6781800" cy="584775"/>
          </a:xfrm>
          <a:prstGeom prst="rect">
            <a:avLst/>
          </a:prstGeom>
        </p:spPr>
        <p:txBody>
          <a:bodyPr wrap="square" lIns="0" tIns="0" rIns="0" bIns="0">
            <a:spAutoFit/>
          </a:bodyPr>
          <a:lstStyle>
            <a:lvl1pPr>
              <a:defRPr sz="3800">
                <a:solidFill>
                  <a:schemeClr val="bg1"/>
                </a:solidFill>
              </a:defRPr>
            </a:lvl1pPr>
          </a:lstStyle>
          <a:p>
            <a:endParaRPr dirty="0"/>
          </a:p>
        </p:txBody>
      </p:sp>
      <p:sp>
        <p:nvSpPr>
          <p:cNvPr id="3" name="Holder 3"/>
          <p:cNvSpPr>
            <a:spLocks noGrp="1"/>
          </p:cNvSpPr>
          <p:nvPr>
            <p:ph type="subTitle" idx="4"/>
          </p:nvPr>
        </p:nvSpPr>
        <p:spPr>
          <a:xfrm>
            <a:off x="2838209" y="9612314"/>
            <a:ext cx="8712681" cy="369332"/>
          </a:xfrm>
          <a:prstGeom prst="rect">
            <a:avLst/>
          </a:prstGeom>
        </p:spPr>
        <p:txBody>
          <a:bodyPr wrap="square" lIns="0" tIns="0" rIns="0" bIns="0">
            <a:spAutoFit/>
          </a:bodyPr>
          <a:lstStyle>
            <a:lvl1pPr>
              <a:defRPr sz="2400">
                <a:solidFill>
                  <a:schemeClr val="bg1"/>
                </a:solidFill>
                <a:latin typeface="Arial" panose="020B0604020202020204" pitchFamily="34" charset="0"/>
                <a:cs typeface="Arial" panose="020B0604020202020204" pitchFamily="34" charset="0"/>
              </a:defRPr>
            </a:lvl1pPr>
          </a:lstStyle>
          <a:p>
            <a:endParaRPr dirty="0"/>
          </a:p>
        </p:txBody>
      </p:sp>
      <p:sp>
        <p:nvSpPr>
          <p:cNvPr id="14" name="object 10">
            <a:extLst>
              <a:ext uri="{FF2B5EF4-FFF2-40B4-BE49-F238E27FC236}">
                <a16:creationId xmlns:a16="http://schemas.microsoft.com/office/drawing/2014/main" id="{60E109FA-AB96-844B-8998-73B547E74E45}"/>
              </a:ext>
            </a:extLst>
          </p:cNvPr>
          <p:cNvSpPr/>
          <p:nvPr userDrawn="1"/>
        </p:nvSpPr>
        <p:spPr>
          <a:xfrm>
            <a:off x="2838209" y="9464675"/>
            <a:ext cx="8841105" cy="0"/>
          </a:xfrm>
          <a:custGeom>
            <a:avLst/>
            <a:gdLst/>
            <a:ahLst/>
            <a:cxnLst/>
            <a:rect l="l" t="t" r="r" b="b"/>
            <a:pathLst>
              <a:path w="8841105">
                <a:moveTo>
                  <a:pt x="0" y="0"/>
                </a:moveTo>
                <a:lnTo>
                  <a:pt x="8840652" y="0"/>
                </a:lnTo>
              </a:path>
            </a:pathLst>
          </a:custGeom>
          <a:ln w="10470">
            <a:solidFill>
              <a:schemeClr val="bg1"/>
            </a:solidFill>
          </a:ln>
        </p:spPr>
        <p:txBody>
          <a:bodyPr wrap="square" lIns="0" tIns="0" rIns="0" bIns="0" rtlCol="0"/>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id="{293DC4AC-3CD1-B728-F1D4-9297A3D9EA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6"/>
            <a:ext cx="20104810" cy="11308953"/>
          </a:xfrm>
          <a:prstGeom prst="rect">
            <a:avLst/>
          </a:prstGeom>
        </p:spPr>
      </p:pic>
      <p:pic>
        <p:nvPicPr>
          <p:cNvPr id="22" name="Imagen 21">
            <a:extLst>
              <a:ext uri="{FF2B5EF4-FFF2-40B4-BE49-F238E27FC236}">
                <a16:creationId xmlns:a16="http://schemas.microsoft.com/office/drawing/2014/main" id="{75BA927C-DF3C-76F9-F858-D08E957A4C0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3340"/>
            <a:ext cx="20109342" cy="11305614"/>
          </a:xfrm>
          <a:prstGeom prst="rect">
            <a:avLst/>
          </a:prstGeom>
        </p:spPr>
      </p:pic>
      <p:sp>
        <p:nvSpPr>
          <p:cNvPr id="23" name="Rectángulo 22">
            <a:extLst>
              <a:ext uri="{FF2B5EF4-FFF2-40B4-BE49-F238E27FC236}">
                <a16:creationId xmlns:a16="http://schemas.microsoft.com/office/drawing/2014/main" id="{B6946770-F426-2FD2-6657-14F29D5A8E25}"/>
              </a:ext>
            </a:extLst>
          </p:cNvPr>
          <p:cNvSpPr/>
          <p:nvPr userDrawn="1"/>
        </p:nvSpPr>
        <p:spPr>
          <a:xfrm>
            <a:off x="755650" y="6264275"/>
            <a:ext cx="9892434" cy="2286000"/>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24" name="Título 1">
            <a:extLst>
              <a:ext uri="{FF2B5EF4-FFF2-40B4-BE49-F238E27FC236}">
                <a16:creationId xmlns:a16="http://schemas.microsoft.com/office/drawing/2014/main" id="{38E6F079-F9D6-8270-ADE8-DE597BD21FFF}"/>
              </a:ext>
            </a:extLst>
          </p:cNvPr>
          <p:cNvSpPr>
            <a:spLocks noGrp="1"/>
          </p:cNvSpPr>
          <p:nvPr>
            <p:ph type="title"/>
          </p:nvPr>
        </p:nvSpPr>
        <p:spPr>
          <a:xfrm>
            <a:off x="1184428" y="6591401"/>
            <a:ext cx="9020022" cy="1538883"/>
          </a:xfrm>
        </p:spPr>
        <p:txBody>
          <a:bodyPr/>
          <a:lstStyle>
            <a:lvl1pPr algn="l">
              <a:defRPr sz="5000">
                <a:solidFill>
                  <a:srgbClr val="257CE1"/>
                </a:solidFill>
              </a:defRPr>
            </a:lvl1pPr>
          </a:lstStyle>
          <a:p>
            <a:r>
              <a:rPr lang="es-ES" dirty="0"/>
              <a:t>Haga clic para modificar el estilo de título del patrón</a:t>
            </a:r>
            <a:endParaRPr lang="es-CL"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19" name="Imagen 18">
            <a:extLst>
              <a:ext uri="{FF2B5EF4-FFF2-40B4-BE49-F238E27FC236}">
                <a16:creationId xmlns:a16="http://schemas.microsoft.com/office/drawing/2014/main" id="{CC49A5DC-7F63-7053-BF30-9BEB915A86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6"/>
            <a:ext cx="20104810" cy="11308953"/>
          </a:xfrm>
          <a:prstGeom prst="rect">
            <a:avLst/>
          </a:prstGeom>
        </p:spPr>
      </p:pic>
      <p:pic>
        <p:nvPicPr>
          <p:cNvPr id="23" name="Imagen 22">
            <a:extLst>
              <a:ext uri="{FF2B5EF4-FFF2-40B4-BE49-F238E27FC236}">
                <a16:creationId xmlns:a16="http://schemas.microsoft.com/office/drawing/2014/main" id="{97E369C9-9696-52E0-3D5A-4A3A83A9C2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2" y="0"/>
            <a:ext cx="20097375" cy="11309350"/>
          </a:xfrm>
          <a:prstGeom prst="rect">
            <a:avLst/>
          </a:prstGeom>
        </p:spPr>
      </p:pic>
      <p:sp>
        <p:nvSpPr>
          <p:cNvPr id="24" name="Rectángulo 23">
            <a:extLst>
              <a:ext uri="{FF2B5EF4-FFF2-40B4-BE49-F238E27FC236}">
                <a16:creationId xmlns:a16="http://schemas.microsoft.com/office/drawing/2014/main" id="{EDE5CBD5-32E9-715D-214E-87F7F64407EA}"/>
              </a:ext>
            </a:extLst>
          </p:cNvPr>
          <p:cNvSpPr/>
          <p:nvPr userDrawn="1"/>
        </p:nvSpPr>
        <p:spPr>
          <a:xfrm>
            <a:off x="7004050" y="7331075"/>
            <a:ext cx="9892434" cy="2286000"/>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25" name="Título 1">
            <a:extLst>
              <a:ext uri="{FF2B5EF4-FFF2-40B4-BE49-F238E27FC236}">
                <a16:creationId xmlns:a16="http://schemas.microsoft.com/office/drawing/2014/main" id="{FA2B3E84-593C-1926-74EE-AA7B31F62D0D}"/>
              </a:ext>
            </a:extLst>
          </p:cNvPr>
          <p:cNvSpPr>
            <a:spLocks noGrp="1"/>
          </p:cNvSpPr>
          <p:nvPr>
            <p:ph type="title"/>
          </p:nvPr>
        </p:nvSpPr>
        <p:spPr>
          <a:xfrm>
            <a:off x="7432828" y="7658201"/>
            <a:ext cx="9020022" cy="1538883"/>
          </a:xfrm>
        </p:spPr>
        <p:txBody>
          <a:bodyPr/>
          <a:lstStyle>
            <a:lvl1pPr algn="l">
              <a:defRPr sz="5000">
                <a:solidFill>
                  <a:srgbClr val="257CE1"/>
                </a:solidFill>
              </a:defRPr>
            </a:lvl1pPr>
          </a:lstStyle>
          <a:p>
            <a:r>
              <a:rPr lang="es-ES" dirty="0"/>
              <a:t>Haga clic para modificar el estilo de título del patrón</a:t>
            </a:r>
            <a:endParaRPr lang="es-CL" dirty="0"/>
          </a:p>
        </p:txBody>
      </p:sp>
    </p:spTree>
    <p:extLst>
      <p:ext uri="{BB962C8B-B14F-4D97-AF65-F5344CB8AC3E}">
        <p14:creationId xmlns:p14="http://schemas.microsoft.com/office/powerpoint/2010/main" val="16545789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2212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2707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Diseño personalizado">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71AAB55C-247D-ECE0-5655-F1E1F2AF1A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340"/>
            <a:ext cx="20110047" cy="11306010"/>
          </a:xfrm>
          <a:prstGeom prst="rect">
            <a:avLst/>
          </a:prstGeom>
        </p:spPr>
      </p:pic>
      <p:sp>
        <p:nvSpPr>
          <p:cNvPr id="10" name="Título 1">
            <a:extLst>
              <a:ext uri="{FF2B5EF4-FFF2-40B4-BE49-F238E27FC236}">
                <a16:creationId xmlns:a16="http://schemas.microsoft.com/office/drawing/2014/main" id="{2F0E50CD-FEFD-B21C-4BE3-4F2AA3739A6A}"/>
              </a:ext>
            </a:extLst>
          </p:cNvPr>
          <p:cNvSpPr>
            <a:spLocks noGrp="1"/>
          </p:cNvSpPr>
          <p:nvPr>
            <p:ph type="title"/>
          </p:nvPr>
        </p:nvSpPr>
        <p:spPr>
          <a:xfrm>
            <a:off x="831850" y="7178675"/>
            <a:ext cx="9782022" cy="1538883"/>
          </a:xfrm>
        </p:spPr>
        <p:txBody>
          <a:bodyPr/>
          <a:lstStyle>
            <a:lvl1pPr algn="r">
              <a:defRPr sz="5000"/>
            </a:lvl1pPr>
          </a:lstStyle>
          <a:p>
            <a:r>
              <a:rPr lang="es-ES" dirty="0"/>
              <a:t>Haga clic para modificar el estilo de título del patrón</a:t>
            </a:r>
            <a:endParaRPr lang="es-CL" dirty="0"/>
          </a:p>
        </p:txBody>
      </p:sp>
    </p:spTree>
    <p:extLst>
      <p:ext uri="{BB962C8B-B14F-4D97-AF65-F5344CB8AC3E}">
        <p14:creationId xmlns:p14="http://schemas.microsoft.com/office/powerpoint/2010/main" val="1774612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121D21F6-64EA-9F7E-F1FC-89374B3096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2" y="0"/>
            <a:ext cx="20097375" cy="11309350"/>
          </a:xfrm>
          <a:prstGeom prst="rect">
            <a:avLst/>
          </a:prstGeom>
        </p:spPr>
      </p:pic>
      <p:sp>
        <p:nvSpPr>
          <p:cNvPr id="10" name="Título 1">
            <a:extLst>
              <a:ext uri="{FF2B5EF4-FFF2-40B4-BE49-F238E27FC236}">
                <a16:creationId xmlns:a16="http://schemas.microsoft.com/office/drawing/2014/main" id="{994F59E7-28C4-825A-1194-67522AF99C22}"/>
              </a:ext>
            </a:extLst>
          </p:cNvPr>
          <p:cNvSpPr>
            <a:spLocks noGrp="1"/>
          </p:cNvSpPr>
          <p:nvPr>
            <p:ph type="title"/>
          </p:nvPr>
        </p:nvSpPr>
        <p:spPr>
          <a:xfrm>
            <a:off x="6851650" y="7483475"/>
            <a:ext cx="9782022" cy="1538883"/>
          </a:xfrm>
        </p:spPr>
        <p:txBody>
          <a:bodyPr/>
          <a:lstStyle>
            <a:lvl1pPr algn="l">
              <a:defRPr sz="5000"/>
            </a:lvl1pPr>
          </a:lstStyle>
          <a:p>
            <a:r>
              <a:rPr lang="es-ES" dirty="0"/>
              <a:t>Haga clic para modificar el estilo de título del patrón</a:t>
            </a:r>
            <a:endParaRPr lang="es-CL"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87451F99-8CB8-50AA-1CC0-54512CBB6F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2" y="0"/>
            <a:ext cx="20097375" cy="11309350"/>
          </a:xfrm>
          <a:prstGeom prst="rect">
            <a:avLst/>
          </a:prstGeom>
        </p:spPr>
      </p:pic>
      <p:sp>
        <p:nvSpPr>
          <p:cNvPr id="9" name="Título 1">
            <a:extLst>
              <a:ext uri="{FF2B5EF4-FFF2-40B4-BE49-F238E27FC236}">
                <a16:creationId xmlns:a16="http://schemas.microsoft.com/office/drawing/2014/main" id="{2C83ACDF-F359-C1DD-3AF9-368B761AA8DB}"/>
              </a:ext>
            </a:extLst>
          </p:cNvPr>
          <p:cNvSpPr>
            <a:spLocks noGrp="1"/>
          </p:cNvSpPr>
          <p:nvPr>
            <p:ph type="title"/>
          </p:nvPr>
        </p:nvSpPr>
        <p:spPr>
          <a:xfrm>
            <a:off x="6623050" y="7026275"/>
            <a:ext cx="9782022" cy="1538883"/>
          </a:xfrm>
        </p:spPr>
        <p:txBody>
          <a:bodyPr/>
          <a:lstStyle>
            <a:lvl1pPr algn="l">
              <a:defRPr sz="5000"/>
            </a:lvl1pPr>
          </a:lstStyle>
          <a:p>
            <a:r>
              <a:rPr lang="es-ES" dirty="0"/>
              <a:t>Haga clic para modificar el estilo de título del patrón</a:t>
            </a:r>
            <a:endParaRPr lang="es-CL" dirty="0"/>
          </a:p>
        </p:txBody>
      </p:sp>
    </p:spTree>
    <p:extLst>
      <p:ext uri="{BB962C8B-B14F-4D97-AF65-F5344CB8AC3E}">
        <p14:creationId xmlns:p14="http://schemas.microsoft.com/office/powerpoint/2010/main" val="2343363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2F738965-FD99-AFAE-3CAA-5CEAF99952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2" y="0"/>
            <a:ext cx="20097375" cy="11309350"/>
          </a:xfrm>
          <a:prstGeom prst="rect">
            <a:avLst/>
          </a:prstGeom>
        </p:spPr>
      </p:pic>
      <p:sp>
        <p:nvSpPr>
          <p:cNvPr id="11" name="Título 1">
            <a:extLst>
              <a:ext uri="{FF2B5EF4-FFF2-40B4-BE49-F238E27FC236}">
                <a16:creationId xmlns:a16="http://schemas.microsoft.com/office/drawing/2014/main" id="{4AB59064-93F0-56FE-006F-C58F84A825C5}"/>
              </a:ext>
            </a:extLst>
          </p:cNvPr>
          <p:cNvSpPr>
            <a:spLocks noGrp="1"/>
          </p:cNvSpPr>
          <p:nvPr>
            <p:ph type="title"/>
          </p:nvPr>
        </p:nvSpPr>
        <p:spPr>
          <a:xfrm>
            <a:off x="4794250" y="6950075"/>
            <a:ext cx="9782022" cy="1538883"/>
          </a:xfrm>
        </p:spPr>
        <p:txBody>
          <a:bodyPr/>
          <a:lstStyle>
            <a:lvl1pPr algn="r">
              <a:defRPr sz="5000"/>
            </a:lvl1pPr>
          </a:lstStyle>
          <a:p>
            <a:r>
              <a:rPr lang="es-ES" dirty="0"/>
              <a:t>Haga clic para modificar el estilo de título del patrón</a:t>
            </a:r>
            <a:endParaRPr lang="es-CL"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Diseño personalizado">
    <p:spTree>
      <p:nvGrpSpPr>
        <p:cNvPr id="1" name=""/>
        <p:cNvGrpSpPr/>
        <p:nvPr/>
      </p:nvGrpSpPr>
      <p:grpSpPr>
        <a:xfrm>
          <a:off x="0" y="0"/>
          <a:ext cx="0" cy="0"/>
          <a:chOff x="0" y="0"/>
          <a:chExt cx="0" cy="0"/>
        </a:xfrm>
      </p:grpSpPr>
      <p:pic>
        <p:nvPicPr>
          <p:cNvPr id="22" name="Imagen 21">
            <a:extLst>
              <a:ext uri="{FF2B5EF4-FFF2-40B4-BE49-F238E27FC236}">
                <a16:creationId xmlns:a16="http://schemas.microsoft.com/office/drawing/2014/main" id="{3973E67C-611D-F88A-80C1-185A9B8D41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6"/>
            <a:ext cx="20104810" cy="11308953"/>
          </a:xfrm>
          <a:prstGeom prst="rect">
            <a:avLst/>
          </a:prstGeom>
        </p:spPr>
      </p:pic>
      <p:pic>
        <p:nvPicPr>
          <p:cNvPr id="28" name="Imagen 27">
            <a:extLst>
              <a:ext uri="{FF2B5EF4-FFF2-40B4-BE49-F238E27FC236}">
                <a16:creationId xmlns:a16="http://schemas.microsoft.com/office/drawing/2014/main" id="{3E466965-0C09-5FCB-13FD-111D1D2AD25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2" y="0"/>
            <a:ext cx="20097375" cy="11309350"/>
          </a:xfrm>
          <a:prstGeom prst="rect">
            <a:avLst/>
          </a:prstGeom>
        </p:spPr>
      </p:pic>
      <p:sp>
        <p:nvSpPr>
          <p:cNvPr id="29" name="Rectángulo 28">
            <a:extLst>
              <a:ext uri="{FF2B5EF4-FFF2-40B4-BE49-F238E27FC236}">
                <a16:creationId xmlns:a16="http://schemas.microsoft.com/office/drawing/2014/main" id="{98C6A4D7-FDE0-20C5-1EB3-30217CE5E1DC}"/>
              </a:ext>
            </a:extLst>
          </p:cNvPr>
          <p:cNvSpPr/>
          <p:nvPr userDrawn="1"/>
        </p:nvSpPr>
        <p:spPr>
          <a:xfrm>
            <a:off x="4413250" y="4206875"/>
            <a:ext cx="9892434" cy="2286000"/>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30" name="Título 1">
            <a:extLst>
              <a:ext uri="{FF2B5EF4-FFF2-40B4-BE49-F238E27FC236}">
                <a16:creationId xmlns:a16="http://schemas.microsoft.com/office/drawing/2014/main" id="{EE9CC866-5882-3C12-E5D7-404765C18C0C}"/>
              </a:ext>
            </a:extLst>
          </p:cNvPr>
          <p:cNvSpPr>
            <a:spLocks noGrp="1"/>
          </p:cNvSpPr>
          <p:nvPr>
            <p:ph type="title"/>
          </p:nvPr>
        </p:nvSpPr>
        <p:spPr>
          <a:xfrm>
            <a:off x="4842028" y="4534001"/>
            <a:ext cx="9020022" cy="1538883"/>
          </a:xfrm>
        </p:spPr>
        <p:txBody>
          <a:bodyPr/>
          <a:lstStyle>
            <a:lvl1pPr algn="l">
              <a:defRPr sz="5000">
                <a:solidFill>
                  <a:srgbClr val="257CE1"/>
                </a:solidFill>
              </a:defRPr>
            </a:lvl1pPr>
          </a:lstStyle>
          <a:p>
            <a:r>
              <a:rPr lang="es-ES" dirty="0"/>
              <a:t>Haga clic para modificar el estilo de título del patrón</a:t>
            </a:r>
            <a:endParaRPr lang="es-CL" dirty="0"/>
          </a:p>
        </p:txBody>
      </p:sp>
    </p:spTree>
    <p:extLst>
      <p:ext uri="{BB962C8B-B14F-4D97-AF65-F5344CB8AC3E}">
        <p14:creationId xmlns:p14="http://schemas.microsoft.com/office/powerpoint/2010/main" val="1038586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Diseño personalizado">
    <p:spTree>
      <p:nvGrpSpPr>
        <p:cNvPr id="1" name=""/>
        <p:cNvGrpSpPr/>
        <p:nvPr/>
      </p:nvGrpSpPr>
      <p:grpSpPr>
        <a:xfrm>
          <a:off x="0" y="0"/>
          <a:ext cx="0" cy="0"/>
          <a:chOff x="0" y="0"/>
          <a:chExt cx="0" cy="0"/>
        </a:xfrm>
      </p:grpSpPr>
      <p:pic>
        <p:nvPicPr>
          <p:cNvPr id="21" name="Imagen 20">
            <a:extLst>
              <a:ext uri="{FF2B5EF4-FFF2-40B4-BE49-F238E27FC236}">
                <a16:creationId xmlns:a16="http://schemas.microsoft.com/office/drawing/2014/main" id="{FADFFD87-E732-F006-B065-62B946429BC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6"/>
            <a:ext cx="20104810" cy="11308953"/>
          </a:xfrm>
          <a:prstGeom prst="rect">
            <a:avLst/>
          </a:prstGeom>
        </p:spPr>
      </p:pic>
      <p:pic>
        <p:nvPicPr>
          <p:cNvPr id="23" name="Imagen 22">
            <a:extLst>
              <a:ext uri="{FF2B5EF4-FFF2-40B4-BE49-F238E27FC236}">
                <a16:creationId xmlns:a16="http://schemas.microsoft.com/office/drawing/2014/main" id="{5FB62982-E03B-E5B0-2921-4742F850F5A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2" y="0"/>
            <a:ext cx="20097375" cy="11309350"/>
          </a:xfrm>
          <a:prstGeom prst="rect">
            <a:avLst/>
          </a:prstGeom>
        </p:spPr>
      </p:pic>
      <p:sp>
        <p:nvSpPr>
          <p:cNvPr id="24" name="Rectángulo 23">
            <a:extLst>
              <a:ext uri="{FF2B5EF4-FFF2-40B4-BE49-F238E27FC236}">
                <a16:creationId xmlns:a16="http://schemas.microsoft.com/office/drawing/2014/main" id="{FA473640-6785-830B-E009-5E08A060B6B1}"/>
              </a:ext>
            </a:extLst>
          </p:cNvPr>
          <p:cNvSpPr/>
          <p:nvPr userDrawn="1"/>
        </p:nvSpPr>
        <p:spPr>
          <a:xfrm>
            <a:off x="7232650" y="7880350"/>
            <a:ext cx="9892434" cy="2286000"/>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25" name="Título 1">
            <a:extLst>
              <a:ext uri="{FF2B5EF4-FFF2-40B4-BE49-F238E27FC236}">
                <a16:creationId xmlns:a16="http://schemas.microsoft.com/office/drawing/2014/main" id="{B55FBF2B-6203-81C7-B7DD-070ABE20B4BB}"/>
              </a:ext>
            </a:extLst>
          </p:cNvPr>
          <p:cNvSpPr>
            <a:spLocks noGrp="1"/>
          </p:cNvSpPr>
          <p:nvPr>
            <p:ph type="title"/>
          </p:nvPr>
        </p:nvSpPr>
        <p:spPr>
          <a:xfrm>
            <a:off x="7661428" y="8207476"/>
            <a:ext cx="9020022" cy="1538883"/>
          </a:xfrm>
        </p:spPr>
        <p:txBody>
          <a:bodyPr/>
          <a:lstStyle>
            <a:lvl1pPr algn="l">
              <a:defRPr sz="5000">
                <a:solidFill>
                  <a:srgbClr val="257CE1"/>
                </a:solidFill>
              </a:defRPr>
            </a:lvl1pPr>
          </a:lstStyle>
          <a:p>
            <a:r>
              <a:rPr lang="es-ES" dirty="0"/>
              <a:t>Haga clic para modificar el estilo de título del patrón</a:t>
            </a:r>
            <a:endParaRPr lang="es-CL" dirty="0"/>
          </a:p>
        </p:txBody>
      </p:sp>
    </p:spTree>
    <p:extLst>
      <p:ext uri="{BB962C8B-B14F-4D97-AF65-F5344CB8AC3E}">
        <p14:creationId xmlns:p14="http://schemas.microsoft.com/office/powerpoint/2010/main" val="1711097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438F75-3EE0-1345-84D2-95B57EB1A45B}"/>
              </a:ext>
            </a:extLst>
          </p:cNvPr>
          <p:cNvSpPr>
            <a:spLocks noGrp="1"/>
          </p:cNvSpPr>
          <p:nvPr>
            <p:ph type="title"/>
          </p:nvPr>
        </p:nvSpPr>
        <p:spPr>
          <a:xfrm>
            <a:off x="2432050" y="714594"/>
            <a:ext cx="16988263" cy="738664"/>
          </a:xfrm>
        </p:spPr>
        <p:txBody>
          <a:bodyPr/>
          <a:lstStyle>
            <a:lvl1pPr>
              <a:defRPr sz="4800"/>
            </a:lvl1pPr>
          </a:lstStyle>
          <a:p>
            <a:r>
              <a:rPr lang="es-ES" dirty="0"/>
              <a:t>Haga clic para modificar el estilo de título del patrón</a:t>
            </a:r>
            <a:endParaRPr lang="es-CL" dirty="0"/>
          </a:p>
        </p:txBody>
      </p:sp>
      <p:sp>
        <p:nvSpPr>
          <p:cNvPr id="6" name="object 7">
            <a:extLst>
              <a:ext uri="{FF2B5EF4-FFF2-40B4-BE49-F238E27FC236}">
                <a16:creationId xmlns:a16="http://schemas.microsoft.com/office/drawing/2014/main" id="{14BF04F1-8F4E-3E46-A3B2-80F47EADF391}"/>
              </a:ext>
            </a:extLst>
          </p:cNvPr>
          <p:cNvSpPr/>
          <p:nvPr userDrawn="1"/>
        </p:nvSpPr>
        <p:spPr>
          <a:xfrm>
            <a:off x="-6350" y="656116"/>
            <a:ext cx="2243455" cy="1060450"/>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a:p>
        </p:txBody>
      </p:sp>
      <p:sp>
        <p:nvSpPr>
          <p:cNvPr id="7" name="object 3">
            <a:extLst>
              <a:ext uri="{FF2B5EF4-FFF2-40B4-BE49-F238E27FC236}">
                <a16:creationId xmlns:a16="http://schemas.microsoft.com/office/drawing/2014/main" id="{7932DF43-D838-5B47-A92B-B88C568B4A19}"/>
              </a:ext>
            </a:extLst>
          </p:cNvPr>
          <p:cNvSpPr/>
          <p:nvPr userDrawn="1"/>
        </p:nvSpPr>
        <p:spPr>
          <a:xfrm>
            <a:off x="16938421" y="10202309"/>
            <a:ext cx="1576070" cy="511175"/>
          </a:xfrm>
          <a:custGeom>
            <a:avLst/>
            <a:gdLst/>
            <a:ahLst/>
            <a:cxnLst/>
            <a:rect l="l" t="t" r="r" b="b"/>
            <a:pathLst>
              <a:path w="1576069"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34" y="299389"/>
                </a:lnTo>
                <a:lnTo>
                  <a:pt x="300723"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07" y="89408"/>
                </a:lnTo>
                <a:lnTo>
                  <a:pt x="132499" y="87985"/>
                </a:lnTo>
                <a:lnTo>
                  <a:pt x="146659" y="86982"/>
                </a:lnTo>
                <a:lnTo>
                  <a:pt x="163588" y="86601"/>
                </a:lnTo>
                <a:lnTo>
                  <a:pt x="209257" y="90881"/>
                </a:lnTo>
                <a:lnTo>
                  <a:pt x="248094" y="103809"/>
                </a:lnTo>
                <a:lnTo>
                  <a:pt x="279438"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59" y="484936"/>
                </a:lnTo>
                <a:lnTo>
                  <a:pt x="324205" y="466864"/>
                </a:lnTo>
                <a:lnTo>
                  <a:pt x="359016" y="443407"/>
                </a:lnTo>
                <a:lnTo>
                  <a:pt x="382054" y="419722"/>
                </a:lnTo>
                <a:lnTo>
                  <a:pt x="385749" y="415925"/>
                </a:lnTo>
                <a:lnTo>
                  <a:pt x="408393" y="382181"/>
                </a:lnTo>
                <a:lnTo>
                  <a:pt x="425894" y="341972"/>
                </a:lnTo>
                <a:lnTo>
                  <a:pt x="437172" y="295097"/>
                </a:lnTo>
                <a:lnTo>
                  <a:pt x="441172" y="241312"/>
                </a:lnTo>
                <a:close/>
              </a:path>
              <a:path w="1576069" h="511175">
                <a:moveTo>
                  <a:pt x="827582" y="502602"/>
                </a:moveTo>
                <a:lnTo>
                  <a:pt x="826490" y="478307"/>
                </a:lnTo>
                <a:lnTo>
                  <a:pt x="825538" y="450888"/>
                </a:lnTo>
                <a:lnTo>
                  <a:pt x="824865" y="420268"/>
                </a:lnTo>
                <a:lnTo>
                  <a:pt x="824611" y="386397"/>
                </a:lnTo>
                <a:lnTo>
                  <a:pt x="824611" y="140639"/>
                </a:lnTo>
                <a:lnTo>
                  <a:pt x="712089" y="140639"/>
                </a:lnTo>
                <a:lnTo>
                  <a:pt x="712089" y="365671"/>
                </a:lnTo>
                <a:lnTo>
                  <a:pt x="710628"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69" h="511175">
                <a:moveTo>
                  <a:pt x="1244155" y="318274"/>
                </a:moveTo>
                <a:lnTo>
                  <a:pt x="1238161" y="266484"/>
                </a:lnTo>
                <a:lnTo>
                  <a:pt x="1220876" y="221424"/>
                </a:lnTo>
                <a:lnTo>
                  <a:pt x="1193355" y="184315"/>
                </a:lnTo>
                <a:lnTo>
                  <a:pt x="1156639"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39" y="399072"/>
                </a:lnTo>
                <a:lnTo>
                  <a:pt x="986155" y="364807"/>
                </a:lnTo>
                <a:lnTo>
                  <a:pt x="981367" y="322008"/>
                </a:lnTo>
                <a:lnTo>
                  <a:pt x="985443" y="282206"/>
                </a:lnTo>
                <a:lnTo>
                  <a:pt x="998397" y="247332"/>
                </a:lnTo>
                <a:lnTo>
                  <a:pt x="1021346" y="222580"/>
                </a:lnTo>
                <a:lnTo>
                  <a:pt x="1055395" y="213169"/>
                </a:lnTo>
                <a:lnTo>
                  <a:pt x="1088174" y="222580"/>
                </a:lnTo>
                <a:lnTo>
                  <a:pt x="1110437"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395" y="199644"/>
                </a:lnTo>
                <a:lnTo>
                  <a:pt x="883894" y="235051"/>
                </a:lnTo>
                <a:lnTo>
                  <a:pt x="870508" y="276745"/>
                </a:lnTo>
                <a:lnTo>
                  <a:pt x="865911" y="324192"/>
                </a:lnTo>
                <a:lnTo>
                  <a:pt x="872426" y="378625"/>
                </a:lnTo>
                <a:lnTo>
                  <a:pt x="890930" y="424548"/>
                </a:lnTo>
                <a:lnTo>
                  <a:pt x="919835" y="461340"/>
                </a:lnTo>
                <a:lnTo>
                  <a:pt x="957567" y="488378"/>
                </a:lnTo>
                <a:lnTo>
                  <a:pt x="1002538" y="505066"/>
                </a:lnTo>
                <a:lnTo>
                  <a:pt x="1053160" y="510755"/>
                </a:lnTo>
                <a:lnTo>
                  <a:pt x="1053896" y="510755"/>
                </a:lnTo>
                <a:lnTo>
                  <a:pt x="1094740" y="507009"/>
                </a:lnTo>
                <a:lnTo>
                  <a:pt x="1133703" y="495655"/>
                </a:lnTo>
                <a:lnTo>
                  <a:pt x="1169187" y="476491"/>
                </a:lnTo>
                <a:lnTo>
                  <a:pt x="1199578" y="449364"/>
                </a:lnTo>
                <a:lnTo>
                  <a:pt x="1223276" y="414070"/>
                </a:lnTo>
                <a:lnTo>
                  <a:pt x="1238669" y="370433"/>
                </a:lnTo>
                <a:lnTo>
                  <a:pt x="1244155" y="318274"/>
                </a:lnTo>
                <a:close/>
              </a:path>
              <a:path w="1576069" h="511175">
                <a:moveTo>
                  <a:pt x="1575854" y="146558"/>
                </a:moveTo>
                <a:lnTo>
                  <a:pt x="1556600" y="140614"/>
                </a:lnTo>
                <a:lnTo>
                  <a:pt x="1535125" y="136194"/>
                </a:lnTo>
                <a:lnTo>
                  <a:pt x="1512544" y="133451"/>
                </a:lnTo>
                <a:lnTo>
                  <a:pt x="1489964" y="132499"/>
                </a:lnTo>
                <a:lnTo>
                  <a:pt x="1436065"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82"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a:p>
        </p:txBody>
      </p:sp>
      <p:sp>
        <p:nvSpPr>
          <p:cNvPr id="8" name="object 4">
            <a:extLst>
              <a:ext uri="{FF2B5EF4-FFF2-40B4-BE49-F238E27FC236}">
                <a16:creationId xmlns:a16="http://schemas.microsoft.com/office/drawing/2014/main" id="{9DEB8F4A-6C01-284B-B123-A27D152597CD}"/>
              </a:ext>
            </a:extLst>
          </p:cNvPr>
          <p:cNvSpPr/>
          <p:nvPr userDrawn="1"/>
        </p:nvSpPr>
        <p:spPr>
          <a:xfrm>
            <a:off x="18623540" y="10245307"/>
            <a:ext cx="378460" cy="469900"/>
          </a:xfrm>
          <a:custGeom>
            <a:avLst/>
            <a:gdLst/>
            <a:ahLst/>
            <a:cxnLst/>
            <a:rect l="l" t="t" r="r" b="b"/>
            <a:pathLst>
              <a:path w="378459"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a:p>
        </p:txBody>
      </p:sp>
      <p:grpSp>
        <p:nvGrpSpPr>
          <p:cNvPr id="9" name="object 5">
            <a:extLst>
              <a:ext uri="{FF2B5EF4-FFF2-40B4-BE49-F238E27FC236}">
                <a16:creationId xmlns:a16="http://schemas.microsoft.com/office/drawing/2014/main" id="{50440F77-9AF6-2142-A93F-4B5F6DDBD871}"/>
              </a:ext>
            </a:extLst>
          </p:cNvPr>
          <p:cNvGrpSpPr/>
          <p:nvPr userDrawn="1"/>
        </p:nvGrpSpPr>
        <p:grpSpPr>
          <a:xfrm>
            <a:off x="19053919" y="10117702"/>
            <a:ext cx="427355" cy="597535"/>
            <a:chOff x="19053919" y="10117702"/>
            <a:chExt cx="427355" cy="597535"/>
          </a:xfrm>
        </p:grpSpPr>
        <p:sp>
          <p:nvSpPr>
            <p:cNvPr id="10" name="object 6">
              <a:extLst>
                <a:ext uri="{FF2B5EF4-FFF2-40B4-BE49-F238E27FC236}">
                  <a16:creationId xmlns:a16="http://schemas.microsoft.com/office/drawing/2014/main" id="{B5FF8718-DC05-C046-A01E-6155D9ABE0D5}"/>
                </a:ext>
              </a:extLst>
            </p:cNvPr>
            <p:cNvSpPr/>
            <p:nvPr/>
          </p:nvSpPr>
          <p:spPr>
            <a:xfrm>
              <a:off x="19053919"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a:p>
          </p:txBody>
        </p:sp>
        <p:pic>
          <p:nvPicPr>
            <p:cNvPr id="11" name="object 7">
              <a:extLst>
                <a:ext uri="{FF2B5EF4-FFF2-40B4-BE49-F238E27FC236}">
                  <a16:creationId xmlns:a16="http://schemas.microsoft.com/office/drawing/2014/main" id="{680319A8-C88C-E845-B967-74CD5DD4CA96}"/>
                </a:ext>
              </a:extLst>
            </p:cNvPr>
            <p:cNvPicPr/>
            <p:nvPr/>
          </p:nvPicPr>
          <p:blipFill>
            <a:blip r:embed="rId2" cstate="email">
              <a:extLst>
                <a:ext uri="{28A0092B-C50C-407E-A947-70E740481C1C}">
                  <a14:useLocalDpi xmlns:a14="http://schemas.microsoft.com/office/drawing/2010/main"/>
                </a:ext>
              </a:extLst>
            </a:blip>
            <a:stretch>
              <a:fillRect/>
            </a:stretch>
          </p:blipFill>
          <p:spPr>
            <a:xfrm>
              <a:off x="19368634" y="10117702"/>
              <a:ext cx="112300" cy="112268"/>
            </a:xfrm>
            <a:prstGeom prst="rect">
              <a:avLst/>
            </a:prstGeom>
          </p:spPr>
        </p:pic>
      </p:grpSp>
    </p:spTree>
    <p:extLst>
      <p:ext uri="{BB962C8B-B14F-4D97-AF65-F5344CB8AC3E}">
        <p14:creationId xmlns:p14="http://schemas.microsoft.com/office/powerpoint/2010/main" val="2391385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48CA032-B7CF-AC47-80C3-3DC0FECADE87}"/>
              </a:ext>
            </a:extLst>
          </p:cNvPr>
          <p:cNvSpPr/>
          <p:nvPr userDrawn="1"/>
        </p:nvSpPr>
        <p:spPr>
          <a:xfrm>
            <a:off x="727227" y="10202309"/>
            <a:ext cx="1576070" cy="511175"/>
          </a:xfrm>
          <a:custGeom>
            <a:avLst/>
            <a:gdLst/>
            <a:ahLst/>
            <a:cxnLst/>
            <a:rect l="l" t="t" r="r" b="b"/>
            <a:pathLst>
              <a:path w="1576070"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a:p>
        </p:txBody>
      </p:sp>
      <p:sp>
        <p:nvSpPr>
          <p:cNvPr id="12" name="object 3">
            <a:extLst>
              <a:ext uri="{FF2B5EF4-FFF2-40B4-BE49-F238E27FC236}">
                <a16:creationId xmlns:a16="http://schemas.microsoft.com/office/drawing/2014/main" id="{AB72D184-1BCC-8E4D-AB97-E7C9B55D20C7}"/>
              </a:ext>
            </a:extLst>
          </p:cNvPr>
          <p:cNvSpPr/>
          <p:nvPr userDrawn="1"/>
        </p:nvSpPr>
        <p:spPr>
          <a:xfrm>
            <a:off x="2412348" y="10245307"/>
            <a:ext cx="378460" cy="469900"/>
          </a:xfrm>
          <a:custGeom>
            <a:avLst/>
            <a:gdLst/>
            <a:ahLst/>
            <a:cxnLst/>
            <a:rect l="l" t="t" r="r" b="b"/>
            <a:pathLst>
              <a:path w="378460"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a:p>
        </p:txBody>
      </p:sp>
      <p:grpSp>
        <p:nvGrpSpPr>
          <p:cNvPr id="13" name="object 4">
            <a:extLst>
              <a:ext uri="{FF2B5EF4-FFF2-40B4-BE49-F238E27FC236}">
                <a16:creationId xmlns:a16="http://schemas.microsoft.com/office/drawing/2014/main" id="{A2800012-DA06-CF45-A47A-D4B30EA37B75}"/>
              </a:ext>
            </a:extLst>
          </p:cNvPr>
          <p:cNvGrpSpPr/>
          <p:nvPr userDrawn="1"/>
        </p:nvGrpSpPr>
        <p:grpSpPr>
          <a:xfrm>
            <a:off x="2842727" y="10117702"/>
            <a:ext cx="427355" cy="597535"/>
            <a:chOff x="2842727" y="10117702"/>
            <a:chExt cx="427355" cy="597535"/>
          </a:xfrm>
        </p:grpSpPr>
        <p:sp>
          <p:nvSpPr>
            <p:cNvPr id="14" name="object 5">
              <a:extLst>
                <a:ext uri="{FF2B5EF4-FFF2-40B4-BE49-F238E27FC236}">
                  <a16:creationId xmlns:a16="http://schemas.microsoft.com/office/drawing/2014/main" id="{039AC548-D805-B546-AF98-3B421C054969}"/>
                </a:ext>
              </a:extLst>
            </p:cNvPr>
            <p:cNvSpPr/>
            <p:nvPr/>
          </p:nvSpPr>
          <p:spPr>
            <a:xfrm>
              <a:off x="2842727"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a:p>
          </p:txBody>
        </p:sp>
        <p:pic>
          <p:nvPicPr>
            <p:cNvPr id="15" name="object 6">
              <a:extLst>
                <a:ext uri="{FF2B5EF4-FFF2-40B4-BE49-F238E27FC236}">
                  <a16:creationId xmlns:a16="http://schemas.microsoft.com/office/drawing/2014/main" id="{DAA5A1C9-3FFD-F741-93B2-F1CDA55129CC}"/>
                </a:ext>
              </a:extLst>
            </p:cNvPr>
            <p:cNvPicPr/>
            <p:nvPr/>
          </p:nvPicPr>
          <p:blipFill>
            <a:blip r:embed="rId2" cstate="email">
              <a:extLst>
                <a:ext uri="{28A0092B-C50C-407E-A947-70E740481C1C}">
                  <a14:useLocalDpi xmlns:a14="http://schemas.microsoft.com/office/drawing/2010/main"/>
                </a:ext>
              </a:extLst>
            </a:blip>
            <a:stretch>
              <a:fillRect/>
            </a:stretch>
          </p:blipFill>
          <p:spPr>
            <a:xfrm>
              <a:off x="3157442" y="10117702"/>
              <a:ext cx="112300" cy="112268"/>
            </a:xfrm>
            <a:prstGeom prst="rect">
              <a:avLst/>
            </a:prstGeom>
          </p:spPr>
        </p:pic>
      </p:grpSp>
      <p:sp>
        <p:nvSpPr>
          <p:cNvPr id="16" name="object 7">
            <a:extLst>
              <a:ext uri="{FF2B5EF4-FFF2-40B4-BE49-F238E27FC236}">
                <a16:creationId xmlns:a16="http://schemas.microsoft.com/office/drawing/2014/main" id="{2AF2BE2F-4D9A-CF4D-AF78-BAD6CC1B2837}"/>
              </a:ext>
            </a:extLst>
          </p:cNvPr>
          <p:cNvSpPr/>
          <p:nvPr userDrawn="1"/>
        </p:nvSpPr>
        <p:spPr>
          <a:xfrm>
            <a:off x="17840597" y="656116"/>
            <a:ext cx="2243455" cy="1060450"/>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a:p>
        </p:txBody>
      </p:sp>
      <p:sp>
        <p:nvSpPr>
          <p:cNvPr id="18" name="Marcador de texto 17">
            <a:extLst>
              <a:ext uri="{FF2B5EF4-FFF2-40B4-BE49-F238E27FC236}">
                <a16:creationId xmlns:a16="http://schemas.microsoft.com/office/drawing/2014/main" id="{E6AC5AA0-C4FD-A742-898F-2F81DD6B4DF8}"/>
              </a:ext>
            </a:extLst>
          </p:cNvPr>
          <p:cNvSpPr>
            <a:spLocks noGrp="1"/>
          </p:cNvSpPr>
          <p:nvPr>
            <p:ph type="body" sz="quarter" idx="10"/>
          </p:nvPr>
        </p:nvSpPr>
        <p:spPr>
          <a:xfrm>
            <a:off x="727227" y="755454"/>
            <a:ext cx="16792423" cy="738664"/>
          </a:xfrm>
        </p:spPr>
        <p:txBody>
          <a:bodyPr/>
          <a:lstStyle>
            <a:lvl1pPr algn="r">
              <a:defRPr sz="4800" b="1">
                <a:latin typeface="Arial" panose="020B0604020202020204" pitchFamily="34" charset="0"/>
                <a:cs typeface="Arial" panose="020B0604020202020204" pitchFamily="34" charset="0"/>
              </a:defRPr>
            </a:lvl1pPr>
          </a:lstStyle>
          <a:p>
            <a:r>
              <a:rPr lang="es-ES" dirty="0"/>
              <a:t>Editar los estilos de texto del patrón</a:t>
            </a:r>
            <a:endParaRPr lang="es-CL"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2314421" y="714594"/>
            <a:ext cx="5259705" cy="915669"/>
          </a:xfrm>
          <a:prstGeom prst="rect">
            <a:avLst/>
          </a:prstGeom>
        </p:spPr>
        <p:txBody>
          <a:bodyPr wrap="square" lIns="0" tIns="0" rIns="0" bIns="0">
            <a:spAutoFit/>
          </a:bodyPr>
          <a:lstStyle>
            <a:lvl1pPr>
              <a:defRPr sz="5800" b="1" i="0">
                <a:solidFill>
                  <a:schemeClr val="tx1"/>
                </a:solidFill>
                <a:latin typeface="Arial"/>
                <a:cs typeface="Arial"/>
              </a:defRPr>
            </a:lvl1pPr>
          </a:lstStyle>
          <a:p>
            <a:endParaRPr/>
          </a:p>
        </p:txBody>
      </p:sp>
      <p:sp>
        <p:nvSpPr>
          <p:cNvPr id="3" name="Holder 3"/>
          <p:cNvSpPr>
            <a:spLocks noGrp="1"/>
          </p:cNvSpPr>
          <p:nvPr>
            <p:ph type="body" idx="1"/>
          </p:nvPr>
        </p:nvSpPr>
        <p:spPr>
          <a:xfrm>
            <a:off x="1005205" y="2601150"/>
            <a:ext cx="18093690"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1/10/2024</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‹Nº›</a:t>
            </a:fld>
            <a:endParaRPr/>
          </a:p>
        </p:txBody>
      </p:sp>
    </p:spTree>
  </p:cSld>
  <p:clrMap bg1="lt1" tx1="dk1" bg2="lt2" tx2="dk2" accent1="accent1" accent2="accent2" accent3="accent3" accent4="accent4" accent5="accent5" accent6="accent6" hlink="hlink" folHlink="folHlink"/>
  <p:sldLayoutIdLst>
    <p:sldLayoutId id="2147483661" r:id="rId1"/>
    <p:sldLayoutId id="2147483672" r:id="rId2"/>
    <p:sldLayoutId id="2147483662" r:id="rId3"/>
    <p:sldLayoutId id="2147483669" r:id="rId4"/>
    <p:sldLayoutId id="2147483664" r:id="rId5"/>
    <p:sldLayoutId id="2147483670" r:id="rId6"/>
    <p:sldLayoutId id="2147483677" r:id="rId7"/>
    <p:sldLayoutId id="2147483666" r:id="rId8"/>
    <p:sldLayoutId id="2147483665" r:id="rId9"/>
    <p:sldLayoutId id="2147483663" r:id="rId10"/>
    <p:sldLayoutId id="2147483673" r:id="rId11"/>
    <p:sldLayoutId id="2147483671" r:id="rId12"/>
    <p:sldLayoutId id="2147483678" r:id="rId13"/>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70841C-0ACF-DE6F-43AC-3E3396A2923B}"/>
              </a:ext>
            </a:extLst>
          </p:cNvPr>
          <p:cNvSpPr>
            <a:spLocks noGrp="1"/>
          </p:cNvSpPr>
          <p:nvPr>
            <p:ph type="ctrTitle"/>
          </p:nvPr>
        </p:nvSpPr>
        <p:spPr>
          <a:xfrm>
            <a:off x="2889250" y="8169275"/>
            <a:ext cx="10210800" cy="1754326"/>
          </a:xfrm>
        </p:spPr>
        <p:txBody>
          <a:bodyPr/>
          <a:lstStyle/>
          <a:p>
            <a:r>
              <a:rPr lang="es-CL" sz="3800" spc="-10" dirty="0"/>
              <a:t>Fundamentos de Programación FPY</a:t>
            </a:r>
            <a:br>
              <a:rPr lang="es-CL" sz="3800" spc="-10" dirty="0"/>
            </a:br>
            <a:r>
              <a:rPr lang="es-CL" sz="3800" spc="-10" dirty="0"/>
              <a:t>Estructuras de repetición</a:t>
            </a:r>
            <a:br>
              <a:rPr lang="es-CL" sz="3800" dirty="0"/>
            </a:br>
            <a:endParaRPr lang="es-CL" sz="3800" dirty="0"/>
          </a:p>
        </p:txBody>
      </p:sp>
    </p:spTree>
    <p:extLst>
      <p:ext uri="{BB962C8B-B14F-4D97-AF65-F5344CB8AC3E}">
        <p14:creationId xmlns:p14="http://schemas.microsoft.com/office/powerpoint/2010/main" val="3642932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Sentencia FOR con un contador</a:t>
            </a:r>
          </a:p>
        </p:txBody>
      </p:sp>
      <p:pic>
        <p:nvPicPr>
          <p:cNvPr id="6" name="Imagen 5">
            <a:extLst>
              <a:ext uri="{FF2B5EF4-FFF2-40B4-BE49-F238E27FC236}">
                <a16:creationId xmlns:a16="http://schemas.microsoft.com/office/drawing/2014/main" id="{DFA6839D-2FE9-5BB7-3DBD-377480FF9FD2}"/>
              </a:ext>
            </a:extLst>
          </p:cNvPr>
          <p:cNvPicPr>
            <a:picLocks noChangeAspect="1"/>
          </p:cNvPicPr>
          <p:nvPr/>
        </p:nvPicPr>
        <p:blipFill>
          <a:blip r:embed="rId2"/>
          <a:stretch>
            <a:fillRect/>
          </a:stretch>
        </p:blipFill>
        <p:spPr>
          <a:xfrm>
            <a:off x="1670050" y="2149475"/>
            <a:ext cx="16107687" cy="6248400"/>
          </a:xfrm>
          <a:prstGeom prst="rect">
            <a:avLst/>
          </a:prstGeom>
        </p:spPr>
      </p:pic>
      <p:sp>
        <p:nvSpPr>
          <p:cNvPr id="7" name="Título 1">
            <a:extLst>
              <a:ext uri="{FF2B5EF4-FFF2-40B4-BE49-F238E27FC236}">
                <a16:creationId xmlns:a16="http://schemas.microsoft.com/office/drawing/2014/main" id="{3101E37D-976B-3D0A-AB3B-7297CDD47FE3}"/>
              </a:ext>
            </a:extLst>
          </p:cNvPr>
          <p:cNvSpPr txBox="1">
            <a:spLocks/>
          </p:cNvSpPr>
          <p:nvPr/>
        </p:nvSpPr>
        <p:spPr>
          <a:xfrm>
            <a:off x="5708650" y="8997950"/>
            <a:ext cx="7190213" cy="461665"/>
          </a:xfrm>
          <a:prstGeom prst="rect">
            <a:avLst/>
          </a:prstGeom>
        </p:spPr>
        <p:txBody>
          <a:bodyPr wrap="square" lIns="0" tIns="0" rIns="0" bIns="0">
            <a:spAutoFit/>
          </a:bodyPr>
          <a:lstStyle>
            <a:lvl1pPr>
              <a:defRPr sz="4800" b="1" i="0">
                <a:solidFill>
                  <a:schemeClr val="tx1"/>
                </a:solidFill>
                <a:latin typeface="Arial"/>
                <a:ea typeface="+mj-ea"/>
                <a:cs typeface="Arial"/>
              </a:defRPr>
            </a:lvl1pPr>
          </a:lstStyle>
          <a:p>
            <a:r>
              <a:rPr lang="es-CL" sz="3000" dirty="0"/>
              <a:t>¡Escribe el código en tu computador!</a:t>
            </a:r>
          </a:p>
        </p:txBody>
      </p:sp>
    </p:spTree>
    <p:extLst>
      <p:ext uri="{BB962C8B-B14F-4D97-AF65-F5344CB8AC3E}">
        <p14:creationId xmlns:p14="http://schemas.microsoft.com/office/powerpoint/2010/main" val="3346958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Otro tipo de sentencia de Repetición</a:t>
            </a:r>
          </a:p>
        </p:txBody>
      </p:sp>
      <p:sp>
        <p:nvSpPr>
          <p:cNvPr id="4" name="CuadroTexto 3">
            <a:extLst>
              <a:ext uri="{FF2B5EF4-FFF2-40B4-BE49-F238E27FC236}">
                <a16:creationId xmlns:a16="http://schemas.microsoft.com/office/drawing/2014/main" id="{881A51F1-264E-CECC-6451-D253212A496B}"/>
              </a:ext>
            </a:extLst>
          </p:cNvPr>
          <p:cNvSpPr txBox="1"/>
          <p:nvPr/>
        </p:nvSpPr>
        <p:spPr>
          <a:xfrm>
            <a:off x="908050" y="2751536"/>
            <a:ext cx="5716818" cy="3785652"/>
          </a:xfrm>
          <a:prstGeom prst="rect">
            <a:avLst/>
          </a:prstGeom>
          <a:noFill/>
        </p:spPr>
        <p:txBody>
          <a:bodyPr wrap="square">
            <a:spAutoFit/>
          </a:bodyPr>
          <a:lstStyle/>
          <a:p>
            <a:pPr algn="just"/>
            <a:r>
              <a:rPr lang="es-CL" sz="3000" dirty="0">
                <a:latin typeface="Consolas"/>
                <a:cs typeface="Consolas"/>
              </a:rPr>
              <a:t>Como vemos en este ejemplo, hay un contador que cuenta la cantidad de saludos, para luego la sentencia de repetición preguntar las veces que sea necesario hasta que se coloque la palabra no</a:t>
            </a:r>
          </a:p>
        </p:txBody>
      </p:sp>
      <p:sp>
        <p:nvSpPr>
          <p:cNvPr id="6" name="Título 1">
            <a:extLst>
              <a:ext uri="{FF2B5EF4-FFF2-40B4-BE49-F238E27FC236}">
                <a16:creationId xmlns:a16="http://schemas.microsoft.com/office/drawing/2014/main" id="{93DA2BF1-AD4F-8663-3E83-59FFA7E3540B}"/>
              </a:ext>
            </a:extLst>
          </p:cNvPr>
          <p:cNvSpPr txBox="1">
            <a:spLocks/>
          </p:cNvSpPr>
          <p:nvPr/>
        </p:nvSpPr>
        <p:spPr>
          <a:xfrm>
            <a:off x="450850" y="7634484"/>
            <a:ext cx="7190213" cy="1384995"/>
          </a:xfrm>
          <a:prstGeom prst="rect">
            <a:avLst/>
          </a:prstGeom>
        </p:spPr>
        <p:txBody>
          <a:bodyPr wrap="square" lIns="0" tIns="0" rIns="0" bIns="0">
            <a:spAutoFit/>
          </a:bodyPr>
          <a:lstStyle>
            <a:lvl1pPr>
              <a:defRPr sz="4800" b="1" i="0">
                <a:solidFill>
                  <a:schemeClr val="tx1"/>
                </a:solidFill>
                <a:latin typeface="Arial"/>
                <a:ea typeface="+mj-ea"/>
                <a:cs typeface="Arial"/>
              </a:defRPr>
            </a:lvl1pPr>
          </a:lstStyle>
          <a:p>
            <a:r>
              <a:rPr lang="es-CL" sz="3000" dirty="0"/>
              <a:t>¡Escribe el código en tu computador y comenta los resultados junto a la o el docente!</a:t>
            </a:r>
          </a:p>
        </p:txBody>
      </p:sp>
      <p:pic>
        <p:nvPicPr>
          <p:cNvPr id="5" name="Imagen 4">
            <a:extLst>
              <a:ext uri="{FF2B5EF4-FFF2-40B4-BE49-F238E27FC236}">
                <a16:creationId xmlns:a16="http://schemas.microsoft.com/office/drawing/2014/main" id="{AF992F7E-BC7C-9B45-5064-513CBD204A36}"/>
              </a:ext>
            </a:extLst>
          </p:cNvPr>
          <p:cNvPicPr>
            <a:picLocks noChangeAspect="1"/>
          </p:cNvPicPr>
          <p:nvPr/>
        </p:nvPicPr>
        <p:blipFill>
          <a:blip r:embed="rId2"/>
          <a:stretch>
            <a:fillRect/>
          </a:stretch>
        </p:blipFill>
        <p:spPr>
          <a:xfrm>
            <a:off x="7918450" y="1652447"/>
            <a:ext cx="10494732" cy="8004456"/>
          </a:xfrm>
          <a:prstGeom prst="rect">
            <a:avLst/>
          </a:prstGeom>
        </p:spPr>
      </p:pic>
    </p:spTree>
    <p:extLst>
      <p:ext uri="{BB962C8B-B14F-4D97-AF65-F5344CB8AC3E}">
        <p14:creationId xmlns:p14="http://schemas.microsoft.com/office/powerpoint/2010/main" val="2504624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94FE4634-98DF-A44A-92BF-86BBAE37A404}"/>
              </a:ext>
            </a:extLst>
          </p:cNvPr>
          <p:cNvSpPr txBox="1">
            <a:spLocks/>
          </p:cNvSpPr>
          <p:nvPr/>
        </p:nvSpPr>
        <p:spPr>
          <a:xfrm>
            <a:off x="8159750" y="6250622"/>
            <a:ext cx="1905000" cy="147732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9600" dirty="0">
                <a:solidFill>
                  <a:srgbClr val="257CE1"/>
                </a:solidFill>
                <a:latin typeface="Arial Black" panose="020B0604020202020204" pitchFamily="34" charset="0"/>
                <a:cs typeface="Arial Black" panose="020B0604020202020204" pitchFamily="34" charset="0"/>
              </a:rPr>
              <a:t>04</a:t>
            </a:r>
          </a:p>
        </p:txBody>
      </p:sp>
      <p:sp>
        <p:nvSpPr>
          <p:cNvPr id="4" name="Título 1">
            <a:extLst>
              <a:ext uri="{FF2B5EF4-FFF2-40B4-BE49-F238E27FC236}">
                <a16:creationId xmlns:a16="http://schemas.microsoft.com/office/drawing/2014/main" id="{8B7ACE31-74A9-95B3-1599-372FB822D0E6}"/>
              </a:ext>
            </a:extLst>
          </p:cNvPr>
          <p:cNvSpPr txBox="1">
            <a:spLocks/>
          </p:cNvSpPr>
          <p:nvPr/>
        </p:nvSpPr>
        <p:spPr>
          <a:xfrm>
            <a:off x="1517650" y="7712075"/>
            <a:ext cx="8305800" cy="738664"/>
          </a:xfrm>
          <a:prstGeom prst="rect">
            <a:avLst/>
          </a:prstGeom>
        </p:spPr>
        <p:txBody>
          <a:bodyPr wrap="square" lIns="0" tIns="0" rIns="0" bIns="0">
            <a:spAutoFit/>
          </a:bodyPr>
          <a:lstStyle>
            <a:lvl1pPr algn="l">
              <a:defRPr sz="5000" b="1" i="0">
                <a:solidFill>
                  <a:srgbClr val="257CE1"/>
                </a:solidFill>
                <a:latin typeface="Arial"/>
                <a:ea typeface="+mj-ea"/>
                <a:cs typeface="Arial"/>
              </a:defRPr>
            </a:lvl1pPr>
          </a:lstStyle>
          <a:p>
            <a:pPr algn="r"/>
            <a:r>
              <a:rPr lang="es-CL" sz="4800" dirty="0"/>
              <a:t>Sentencia WHILE</a:t>
            </a:r>
          </a:p>
        </p:txBody>
      </p:sp>
    </p:spTree>
    <p:extLst>
      <p:ext uri="{BB962C8B-B14F-4D97-AF65-F5344CB8AC3E}">
        <p14:creationId xmlns:p14="http://schemas.microsoft.com/office/powerpoint/2010/main" val="225765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Sentencia WHILE</a:t>
            </a:r>
          </a:p>
        </p:txBody>
      </p:sp>
      <p:sp>
        <p:nvSpPr>
          <p:cNvPr id="4" name="CuadroTexto 3">
            <a:extLst>
              <a:ext uri="{FF2B5EF4-FFF2-40B4-BE49-F238E27FC236}">
                <a16:creationId xmlns:a16="http://schemas.microsoft.com/office/drawing/2014/main" id="{881A51F1-264E-CECC-6451-D253212A496B}"/>
              </a:ext>
            </a:extLst>
          </p:cNvPr>
          <p:cNvSpPr txBox="1"/>
          <p:nvPr/>
        </p:nvSpPr>
        <p:spPr>
          <a:xfrm>
            <a:off x="2660650" y="2460457"/>
            <a:ext cx="15621000" cy="1882567"/>
          </a:xfrm>
          <a:prstGeom prst="rect">
            <a:avLst/>
          </a:prstGeom>
          <a:noFill/>
        </p:spPr>
        <p:txBody>
          <a:bodyPr wrap="square">
            <a:spAutoFit/>
          </a:bodyPr>
          <a:lstStyle/>
          <a:p>
            <a:pPr marL="50800" lvl="0" indent="0" algn="just" rtl="0">
              <a:lnSpc>
                <a:spcPct val="90000"/>
              </a:lnSpc>
              <a:spcBef>
                <a:spcPts val="1000"/>
              </a:spcBef>
              <a:spcAft>
                <a:spcPts val="0"/>
              </a:spcAft>
              <a:buSzPts val="2800"/>
              <a:buNone/>
            </a:pPr>
            <a:r>
              <a:rPr lang="es-ES" sz="3000" dirty="0">
                <a:latin typeface="Consolas"/>
                <a:cs typeface="Consolas"/>
              </a:rPr>
              <a:t>A diferencia de las estructuras de repetición vistas anteriormente, la sentencia WHILE se diferencia porque itera las veces que sea necesaria hasta que la condición ya no sea verdadera.  </a:t>
            </a:r>
            <a:endParaRPr lang="es-ES_tradnl" sz="3000" dirty="0">
              <a:latin typeface="Consolas"/>
              <a:cs typeface="Consolas"/>
              <a:sym typeface="Consolas"/>
            </a:endParaRPr>
          </a:p>
          <a:p>
            <a:pPr marL="50800" lvl="0" indent="0" algn="just" rtl="0">
              <a:lnSpc>
                <a:spcPct val="90000"/>
              </a:lnSpc>
              <a:spcBef>
                <a:spcPts val="1000"/>
              </a:spcBef>
              <a:spcAft>
                <a:spcPts val="0"/>
              </a:spcAft>
              <a:buSzPts val="2800"/>
              <a:buNone/>
            </a:pPr>
            <a:endParaRPr lang="es-ES_tradnl" sz="3000" dirty="0">
              <a:latin typeface="Consolas"/>
              <a:ea typeface="Consolas"/>
              <a:cs typeface="Consolas"/>
              <a:sym typeface="Consolas"/>
            </a:endParaRPr>
          </a:p>
        </p:txBody>
      </p:sp>
      <p:sp>
        <p:nvSpPr>
          <p:cNvPr id="6" name="Título 1">
            <a:extLst>
              <a:ext uri="{FF2B5EF4-FFF2-40B4-BE49-F238E27FC236}">
                <a16:creationId xmlns:a16="http://schemas.microsoft.com/office/drawing/2014/main" id="{E477A72F-31B4-A1A2-4A89-75666AD20E7D}"/>
              </a:ext>
            </a:extLst>
          </p:cNvPr>
          <p:cNvSpPr txBox="1">
            <a:spLocks/>
          </p:cNvSpPr>
          <p:nvPr/>
        </p:nvSpPr>
        <p:spPr>
          <a:xfrm>
            <a:off x="14090650" y="5571807"/>
            <a:ext cx="5571970" cy="923330"/>
          </a:xfrm>
          <a:prstGeom prst="rect">
            <a:avLst/>
          </a:prstGeom>
        </p:spPr>
        <p:txBody>
          <a:bodyPr wrap="square" lIns="0" tIns="0" rIns="0" bIns="0">
            <a:spAutoFit/>
          </a:bodyPr>
          <a:lstStyle>
            <a:lvl1pPr>
              <a:defRPr sz="4800" b="1" i="0">
                <a:solidFill>
                  <a:schemeClr val="tx1"/>
                </a:solidFill>
                <a:latin typeface="Arial"/>
                <a:ea typeface="+mj-ea"/>
                <a:cs typeface="Arial"/>
              </a:defRPr>
            </a:lvl1pPr>
          </a:lstStyle>
          <a:p>
            <a:r>
              <a:rPr lang="es-CL" sz="3000" dirty="0"/>
              <a:t>¡Escribe este nuevo código en tu computador!</a:t>
            </a:r>
          </a:p>
        </p:txBody>
      </p:sp>
      <p:pic>
        <p:nvPicPr>
          <p:cNvPr id="10" name="Imagen 9">
            <a:extLst>
              <a:ext uri="{FF2B5EF4-FFF2-40B4-BE49-F238E27FC236}">
                <a16:creationId xmlns:a16="http://schemas.microsoft.com/office/drawing/2014/main" id="{95DBDD3B-E498-B91F-55F2-9E26E877DA63}"/>
              </a:ext>
            </a:extLst>
          </p:cNvPr>
          <p:cNvPicPr>
            <a:picLocks noChangeAspect="1"/>
          </p:cNvPicPr>
          <p:nvPr/>
        </p:nvPicPr>
        <p:blipFill>
          <a:blip r:embed="rId2"/>
          <a:stretch>
            <a:fillRect/>
          </a:stretch>
        </p:blipFill>
        <p:spPr>
          <a:xfrm>
            <a:off x="3534401" y="4451568"/>
            <a:ext cx="9754765" cy="4397325"/>
          </a:xfrm>
          <a:prstGeom prst="rect">
            <a:avLst/>
          </a:prstGeom>
        </p:spPr>
      </p:pic>
    </p:spTree>
    <p:extLst>
      <p:ext uri="{BB962C8B-B14F-4D97-AF65-F5344CB8AC3E}">
        <p14:creationId xmlns:p14="http://schemas.microsoft.com/office/powerpoint/2010/main" val="67963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¿Cómo funciona la sentencia </a:t>
            </a:r>
            <a:r>
              <a:rPr lang="es-CL" dirty="0" err="1"/>
              <a:t>While</a:t>
            </a:r>
            <a:r>
              <a:rPr lang="es-CL" dirty="0"/>
              <a:t>?</a:t>
            </a:r>
          </a:p>
        </p:txBody>
      </p:sp>
      <p:sp>
        <p:nvSpPr>
          <p:cNvPr id="4" name="CuadroTexto 3">
            <a:extLst>
              <a:ext uri="{FF2B5EF4-FFF2-40B4-BE49-F238E27FC236}">
                <a16:creationId xmlns:a16="http://schemas.microsoft.com/office/drawing/2014/main" id="{881A51F1-264E-CECC-6451-D253212A496B}"/>
              </a:ext>
            </a:extLst>
          </p:cNvPr>
          <p:cNvSpPr txBox="1"/>
          <p:nvPr/>
        </p:nvSpPr>
        <p:spPr>
          <a:xfrm>
            <a:off x="1060450" y="1844675"/>
            <a:ext cx="17449800" cy="5632311"/>
          </a:xfrm>
          <a:prstGeom prst="rect">
            <a:avLst/>
          </a:prstGeom>
          <a:noFill/>
        </p:spPr>
        <p:txBody>
          <a:bodyPr wrap="square">
            <a:spAutoFit/>
          </a:bodyPr>
          <a:lstStyle/>
          <a:p>
            <a:pPr algn="l"/>
            <a:endParaRPr lang="es-CL" sz="3000" dirty="0">
              <a:latin typeface="Consolas"/>
              <a:cs typeface="Consolas"/>
            </a:endParaRPr>
          </a:p>
          <a:p>
            <a:pPr algn="l">
              <a:buFont typeface="+mj-lt"/>
              <a:buAutoNum type="arabicPeriod"/>
            </a:pPr>
            <a:r>
              <a:rPr lang="es-CL" sz="3000" dirty="0">
                <a:latin typeface="Consolas"/>
                <a:cs typeface="Consolas"/>
              </a:rPr>
              <a:t>Evaluación de Condición: Antes de entrar al bloque de código dentro del WHILE, se evalúa una condición. Si la condición es verdadera, se ejecuta el bloque de código; de lo contrario, se sale del bucle.</a:t>
            </a:r>
          </a:p>
          <a:p>
            <a:pPr algn="l">
              <a:buFont typeface="+mj-lt"/>
              <a:buAutoNum type="arabicPeriod"/>
            </a:pPr>
            <a:endParaRPr lang="es-CL" sz="3000" dirty="0">
              <a:latin typeface="Consolas"/>
              <a:cs typeface="Consolas"/>
            </a:endParaRPr>
          </a:p>
          <a:p>
            <a:pPr algn="l">
              <a:buFont typeface="+mj-lt"/>
              <a:buAutoNum type="arabicPeriod"/>
            </a:pPr>
            <a:r>
              <a:rPr lang="es-CL" sz="3000" dirty="0">
                <a:latin typeface="Consolas"/>
                <a:cs typeface="Consolas"/>
              </a:rPr>
              <a:t>Ejecución del Código: El bloque de código dentro del WHILE se ejecuta mientras la condición sea verdadera. Después de ejecutar el bloque, se vuelve a evaluar la condición.</a:t>
            </a:r>
          </a:p>
          <a:p>
            <a:pPr algn="l">
              <a:buFont typeface="+mj-lt"/>
              <a:buAutoNum type="arabicPeriod"/>
            </a:pPr>
            <a:endParaRPr lang="es-CL" sz="3000" dirty="0">
              <a:latin typeface="Consolas"/>
              <a:cs typeface="Consolas"/>
            </a:endParaRPr>
          </a:p>
          <a:p>
            <a:pPr algn="l">
              <a:buFont typeface="+mj-lt"/>
              <a:buAutoNum type="arabicPeriod"/>
            </a:pPr>
            <a:r>
              <a:rPr lang="es-CL" sz="3000" dirty="0">
                <a:latin typeface="Consolas"/>
                <a:cs typeface="Consolas"/>
              </a:rPr>
              <a:t>Repetición: Si la condición sigue siendo verdadera, el bloque se ejecuta nuevamente, y este ciclo se repite hasta que la condición se vuelva falsa.</a:t>
            </a:r>
          </a:p>
          <a:p>
            <a:pPr algn="l"/>
            <a:endParaRPr lang="es-CL" sz="3000" dirty="0">
              <a:latin typeface="Consolas"/>
              <a:cs typeface="Consolas"/>
            </a:endParaRPr>
          </a:p>
        </p:txBody>
      </p:sp>
    </p:spTree>
    <p:extLst>
      <p:ext uri="{BB962C8B-B14F-4D97-AF65-F5344CB8AC3E}">
        <p14:creationId xmlns:p14="http://schemas.microsoft.com/office/powerpoint/2010/main" val="3922968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a:xfrm>
            <a:off x="2432050" y="714594"/>
            <a:ext cx="16988263" cy="738664"/>
          </a:xfrm>
        </p:spPr>
        <p:txBody>
          <a:bodyPr/>
          <a:lstStyle/>
          <a:p>
            <a:r>
              <a:rPr lang="es-CL" sz="4000" dirty="0" err="1"/>
              <a:t>Tips</a:t>
            </a:r>
            <a:r>
              <a:rPr lang="es-CL" sz="4000" dirty="0"/>
              <a:t> para abordar la programación de estructuras de repetición</a:t>
            </a:r>
            <a:r>
              <a:rPr lang="es-CL" dirty="0"/>
              <a:t>. </a:t>
            </a:r>
          </a:p>
        </p:txBody>
      </p:sp>
      <p:sp>
        <p:nvSpPr>
          <p:cNvPr id="4" name="CuadroTexto 3">
            <a:extLst>
              <a:ext uri="{FF2B5EF4-FFF2-40B4-BE49-F238E27FC236}">
                <a16:creationId xmlns:a16="http://schemas.microsoft.com/office/drawing/2014/main" id="{881A51F1-264E-CECC-6451-D253212A496B}"/>
              </a:ext>
            </a:extLst>
          </p:cNvPr>
          <p:cNvSpPr txBox="1"/>
          <p:nvPr/>
        </p:nvSpPr>
        <p:spPr>
          <a:xfrm>
            <a:off x="1060450" y="1844675"/>
            <a:ext cx="17449800" cy="8402300"/>
          </a:xfrm>
          <a:prstGeom prst="rect">
            <a:avLst/>
          </a:prstGeom>
          <a:noFill/>
        </p:spPr>
        <p:txBody>
          <a:bodyPr wrap="square">
            <a:spAutoFit/>
          </a:bodyPr>
          <a:lstStyle/>
          <a:p>
            <a:pPr marL="514350" indent="-514350" algn="l">
              <a:buFont typeface="+mj-lt"/>
              <a:buAutoNum type="arabicPeriod"/>
            </a:pPr>
            <a:r>
              <a:rPr lang="es-CL" sz="3000" dirty="0">
                <a:latin typeface="Consolas"/>
                <a:cs typeface="Consolas"/>
              </a:rPr>
              <a:t>- Desglose de Problemas:</a:t>
            </a:r>
          </a:p>
          <a:p>
            <a:pPr algn="l"/>
            <a:r>
              <a:rPr lang="es-CL" sz="3000" dirty="0">
                <a:latin typeface="Consolas"/>
                <a:cs typeface="Consolas"/>
              </a:rPr>
              <a:t>	Divide el problema en partes más pequeñas. Aborda cada condición por separado antes de combinarlas en decisiones anidadas. Al entender cada parte, te resultará más fácil abordar la complejidad general.</a:t>
            </a:r>
          </a:p>
          <a:p>
            <a:pPr algn="l"/>
            <a:endParaRPr lang="es-CL" sz="3000" dirty="0">
              <a:latin typeface="Consolas"/>
              <a:cs typeface="Consolas"/>
            </a:endParaRPr>
          </a:p>
          <a:p>
            <a:pPr algn="l"/>
            <a:r>
              <a:rPr lang="es-CL" sz="3000" dirty="0">
                <a:latin typeface="Consolas"/>
                <a:cs typeface="Consolas"/>
              </a:rPr>
              <a:t>2.-  Construcción Gradual:</a:t>
            </a:r>
          </a:p>
          <a:p>
            <a:pPr algn="l"/>
            <a:r>
              <a:rPr lang="es-CL" sz="3000" dirty="0">
                <a:latin typeface="Consolas"/>
                <a:cs typeface="Consolas"/>
              </a:rPr>
              <a:t>	Comienza con ejemplos pequeños y aumenta gradualmente la complejidad. Construye tu comprensión paso a paso, comenzando con situaciones simples y avanzando hacia casos más desafiantes</a:t>
            </a:r>
          </a:p>
          <a:p>
            <a:pPr algn="l"/>
            <a:endParaRPr lang="es-CL" sz="3000" dirty="0">
              <a:latin typeface="Consolas"/>
              <a:cs typeface="Consolas"/>
            </a:endParaRPr>
          </a:p>
          <a:p>
            <a:pPr algn="l"/>
            <a:r>
              <a:rPr lang="es-CL" sz="3000" dirty="0">
                <a:latin typeface="Consolas"/>
                <a:cs typeface="Consolas"/>
              </a:rPr>
              <a:t>3.- Visualización con Diagramas de Flujo:</a:t>
            </a:r>
          </a:p>
          <a:p>
            <a:pPr algn="l"/>
            <a:r>
              <a:rPr lang="es-CL" sz="3000" dirty="0">
                <a:latin typeface="Consolas"/>
                <a:cs typeface="Consolas"/>
              </a:rPr>
              <a:t>	Utiliza diagramas de flujo para visualizar el flujo de tu programa. Estos diagramas ayudan a seguir la lógica y comprender cómo las decisiones anidadas afectan el recorrido del programa.</a:t>
            </a:r>
          </a:p>
          <a:p>
            <a:pPr algn="l"/>
            <a:endParaRPr lang="es-CL" sz="3000" dirty="0">
              <a:latin typeface="Consolas"/>
              <a:cs typeface="Consolas"/>
            </a:endParaRPr>
          </a:p>
          <a:p>
            <a:pPr algn="l"/>
            <a:r>
              <a:rPr lang="es-CL" sz="3000" dirty="0">
                <a:latin typeface="Consolas"/>
                <a:cs typeface="Consolas"/>
              </a:rPr>
              <a:t>4.- Observación del Código de Otros:</a:t>
            </a:r>
          </a:p>
          <a:p>
            <a:pPr algn="l"/>
            <a:r>
              <a:rPr lang="es-CL" sz="3000" dirty="0">
                <a:latin typeface="Consolas"/>
                <a:cs typeface="Consolas"/>
              </a:rPr>
              <a:t>	Examina el código de otros programadores que utilicen decisiones anidadas. Observa cómo estructuran sus decisiones y cómo organizan su lógica condicional</a:t>
            </a:r>
          </a:p>
        </p:txBody>
      </p:sp>
    </p:spTree>
    <p:extLst>
      <p:ext uri="{BB962C8B-B14F-4D97-AF65-F5344CB8AC3E}">
        <p14:creationId xmlns:p14="http://schemas.microsoft.com/office/powerpoint/2010/main" val="1737001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94FE4634-98DF-A44A-92BF-86BBAE37A404}"/>
              </a:ext>
            </a:extLst>
          </p:cNvPr>
          <p:cNvSpPr txBox="1">
            <a:spLocks/>
          </p:cNvSpPr>
          <p:nvPr/>
        </p:nvSpPr>
        <p:spPr>
          <a:xfrm>
            <a:off x="8159750" y="6250622"/>
            <a:ext cx="1905000" cy="147732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9600" dirty="0">
                <a:solidFill>
                  <a:srgbClr val="257CE1"/>
                </a:solidFill>
                <a:latin typeface="Arial Black" panose="020B0604020202020204" pitchFamily="34" charset="0"/>
                <a:cs typeface="Arial Black" panose="020B0604020202020204" pitchFamily="34" charset="0"/>
              </a:rPr>
              <a:t>05</a:t>
            </a:r>
          </a:p>
        </p:txBody>
      </p:sp>
      <p:sp>
        <p:nvSpPr>
          <p:cNvPr id="4" name="Título 1">
            <a:extLst>
              <a:ext uri="{FF2B5EF4-FFF2-40B4-BE49-F238E27FC236}">
                <a16:creationId xmlns:a16="http://schemas.microsoft.com/office/drawing/2014/main" id="{8B7ACE31-74A9-95B3-1599-372FB822D0E6}"/>
              </a:ext>
            </a:extLst>
          </p:cNvPr>
          <p:cNvSpPr txBox="1">
            <a:spLocks/>
          </p:cNvSpPr>
          <p:nvPr/>
        </p:nvSpPr>
        <p:spPr>
          <a:xfrm>
            <a:off x="1517650" y="7712075"/>
            <a:ext cx="8305800" cy="738664"/>
          </a:xfrm>
          <a:prstGeom prst="rect">
            <a:avLst/>
          </a:prstGeom>
        </p:spPr>
        <p:txBody>
          <a:bodyPr wrap="square" lIns="0" tIns="0" rIns="0" bIns="0">
            <a:spAutoFit/>
          </a:bodyPr>
          <a:lstStyle>
            <a:lvl1pPr algn="l">
              <a:defRPr sz="5000" b="1" i="0">
                <a:solidFill>
                  <a:srgbClr val="257CE1"/>
                </a:solidFill>
                <a:latin typeface="Arial"/>
                <a:ea typeface="+mj-ea"/>
                <a:cs typeface="Arial"/>
              </a:defRPr>
            </a:lvl1pPr>
          </a:lstStyle>
          <a:p>
            <a:pPr algn="r"/>
            <a:r>
              <a:rPr lang="es-CL" sz="4800" dirty="0"/>
              <a:t>Menú</a:t>
            </a:r>
          </a:p>
        </p:txBody>
      </p:sp>
    </p:spTree>
    <p:extLst>
      <p:ext uri="{BB962C8B-B14F-4D97-AF65-F5344CB8AC3E}">
        <p14:creationId xmlns:p14="http://schemas.microsoft.com/office/powerpoint/2010/main" val="834933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¿Cómo funcionan los menús?</a:t>
            </a:r>
          </a:p>
        </p:txBody>
      </p:sp>
      <p:sp>
        <p:nvSpPr>
          <p:cNvPr id="4" name="CuadroTexto 3">
            <a:extLst>
              <a:ext uri="{FF2B5EF4-FFF2-40B4-BE49-F238E27FC236}">
                <a16:creationId xmlns:a16="http://schemas.microsoft.com/office/drawing/2014/main" id="{881A51F1-264E-CECC-6451-D253212A496B}"/>
              </a:ext>
            </a:extLst>
          </p:cNvPr>
          <p:cNvSpPr txBox="1"/>
          <p:nvPr/>
        </p:nvSpPr>
        <p:spPr>
          <a:xfrm>
            <a:off x="298450" y="2378074"/>
            <a:ext cx="10439400" cy="7478970"/>
          </a:xfrm>
          <a:prstGeom prst="rect">
            <a:avLst/>
          </a:prstGeom>
          <a:noFill/>
        </p:spPr>
        <p:txBody>
          <a:bodyPr wrap="square">
            <a:spAutoFit/>
          </a:bodyPr>
          <a:lstStyle/>
          <a:p>
            <a:pPr algn="l"/>
            <a:endParaRPr lang="es-CL" sz="3000" dirty="0">
              <a:latin typeface="Consolas"/>
              <a:cs typeface="Consolas"/>
            </a:endParaRPr>
          </a:p>
          <a:p>
            <a:pPr algn="just"/>
            <a:r>
              <a:rPr lang="es-CL" sz="3000" dirty="0">
                <a:latin typeface="Consolas"/>
                <a:cs typeface="Consolas"/>
              </a:rPr>
              <a:t>Los menús desempeñan un papel fundamental en la programación al proporcionar una interfaz organizada y accesible para que los usuarios interactúen con un programa. Los menús facilitan la navegación y la selección de opciones, mejorando la usabilidad y la experiencia del usuario al presentar de manera clara las opciones disponibles. Los menús permiten organizar las operaciones de forma jerárquica o secuencial, optimizando el espacio y adaptándose a diversas interfaces, desde aplicaciones de escritorio hasta entornos web y móviles. En esta asignatura solo veremos menús sencillos, pero en las próximas asignaturas de programación, le podrás agregar color y diseño a cada opción.</a:t>
            </a:r>
          </a:p>
        </p:txBody>
      </p:sp>
      <p:pic>
        <p:nvPicPr>
          <p:cNvPr id="3" name="Imagen 2">
            <a:extLst>
              <a:ext uri="{FF2B5EF4-FFF2-40B4-BE49-F238E27FC236}">
                <a16:creationId xmlns:a16="http://schemas.microsoft.com/office/drawing/2014/main" id="{2D257DD0-F3AC-6FC2-1421-4078E67D1C01}"/>
              </a:ext>
            </a:extLst>
          </p:cNvPr>
          <p:cNvPicPr>
            <a:picLocks noChangeAspect="1"/>
          </p:cNvPicPr>
          <p:nvPr/>
        </p:nvPicPr>
        <p:blipFill>
          <a:blip r:embed="rId2"/>
          <a:stretch>
            <a:fillRect/>
          </a:stretch>
        </p:blipFill>
        <p:spPr>
          <a:xfrm>
            <a:off x="11195050" y="3444875"/>
            <a:ext cx="7772400" cy="5473015"/>
          </a:xfrm>
          <a:prstGeom prst="rect">
            <a:avLst/>
          </a:prstGeom>
        </p:spPr>
      </p:pic>
    </p:spTree>
    <p:extLst>
      <p:ext uri="{BB962C8B-B14F-4D97-AF65-F5344CB8AC3E}">
        <p14:creationId xmlns:p14="http://schemas.microsoft.com/office/powerpoint/2010/main" val="40931989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Veamos un ejemplo</a:t>
            </a:r>
          </a:p>
        </p:txBody>
      </p:sp>
      <p:sp>
        <p:nvSpPr>
          <p:cNvPr id="4" name="CuadroTexto 3">
            <a:extLst>
              <a:ext uri="{FF2B5EF4-FFF2-40B4-BE49-F238E27FC236}">
                <a16:creationId xmlns:a16="http://schemas.microsoft.com/office/drawing/2014/main" id="{881A51F1-264E-CECC-6451-D253212A496B}"/>
              </a:ext>
            </a:extLst>
          </p:cNvPr>
          <p:cNvSpPr txBox="1"/>
          <p:nvPr/>
        </p:nvSpPr>
        <p:spPr>
          <a:xfrm>
            <a:off x="12414250" y="1844675"/>
            <a:ext cx="6629400" cy="7940635"/>
          </a:xfrm>
          <a:prstGeom prst="rect">
            <a:avLst/>
          </a:prstGeom>
          <a:noFill/>
        </p:spPr>
        <p:txBody>
          <a:bodyPr wrap="square">
            <a:spAutoFit/>
          </a:bodyPr>
          <a:lstStyle/>
          <a:p>
            <a:pPr algn="just"/>
            <a:r>
              <a:rPr lang="es-CL" sz="3000" dirty="0">
                <a:latin typeface="Consolas"/>
                <a:cs typeface="Consolas"/>
              </a:rPr>
              <a:t>¡¡Los códigos vistos anteriormente los podemos unir!!</a:t>
            </a:r>
          </a:p>
          <a:p>
            <a:pPr algn="just"/>
            <a:r>
              <a:rPr lang="es-CL" sz="3000" dirty="0">
                <a:latin typeface="Consolas"/>
                <a:cs typeface="Consolas"/>
              </a:rPr>
              <a:t>En este ejemplo se evidencia como el usuario puede seleccionar 3 opciones desde un menú, la primera opción realiza iteraciones, la segunda opción envía un saludo, y la tercera opción sale del programa. </a:t>
            </a:r>
          </a:p>
          <a:p>
            <a:pPr algn="just"/>
            <a:endParaRPr lang="es-CL" sz="3000" dirty="0">
              <a:latin typeface="Consolas"/>
              <a:cs typeface="Consolas"/>
            </a:endParaRPr>
          </a:p>
          <a:p>
            <a:pPr algn="just"/>
            <a:r>
              <a:rPr lang="es-CL" sz="3000" dirty="0">
                <a:latin typeface="Consolas"/>
                <a:cs typeface="Consolas"/>
              </a:rPr>
              <a:t>Al ver este ejemplo puedes notar que se utiliza Repeticiones WHILE, y decisiones </a:t>
            </a:r>
          </a:p>
          <a:p>
            <a:pPr algn="just"/>
            <a:endParaRPr lang="es-CL" sz="3000" dirty="0">
              <a:latin typeface="Consolas"/>
              <a:cs typeface="Consolas"/>
            </a:endParaRPr>
          </a:p>
        </p:txBody>
      </p:sp>
      <p:pic>
        <p:nvPicPr>
          <p:cNvPr id="3" name="Imagen 2">
            <a:extLst>
              <a:ext uri="{FF2B5EF4-FFF2-40B4-BE49-F238E27FC236}">
                <a16:creationId xmlns:a16="http://schemas.microsoft.com/office/drawing/2014/main" id="{C5D761FC-A4F6-9A09-0FD0-C59B49CA065B}"/>
              </a:ext>
            </a:extLst>
          </p:cNvPr>
          <p:cNvPicPr>
            <a:picLocks noChangeAspect="1"/>
          </p:cNvPicPr>
          <p:nvPr/>
        </p:nvPicPr>
        <p:blipFill>
          <a:blip r:embed="rId2"/>
          <a:stretch>
            <a:fillRect/>
          </a:stretch>
        </p:blipFill>
        <p:spPr>
          <a:xfrm>
            <a:off x="2432050" y="1453258"/>
            <a:ext cx="8801099" cy="9525895"/>
          </a:xfrm>
          <a:prstGeom prst="rect">
            <a:avLst/>
          </a:prstGeom>
        </p:spPr>
      </p:pic>
      <p:sp>
        <p:nvSpPr>
          <p:cNvPr id="5" name="Título 1">
            <a:extLst>
              <a:ext uri="{FF2B5EF4-FFF2-40B4-BE49-F238E27FC236}">
                <a16:creationId xmlns:a16="http://schemas.microsoft.com/office/drawing/2014/main" id="{B525E37A-A998-8483-2D26-52075C0BA892}"/>
              </a:ext>
            </a:extLst>
          </p:cNvPr>
          <p:cNvSpPr txBox="1">
            <a:spLocks/>
          </p:cNvSpPr>
          <p:nvPr/>
        </p:nvSpPr>
        <p:spPr>
          <a:xfrm>
            <a:off x="13465330" y="9464675"/>
            <a:ext cx="5571970" cy="923330"/>
          </a:xfrm>
          <a:prstGeom prst="rect">
            <a:avLst/>
          </a:prstGeom>
        </p:spPr>
        <p:txBody>
          <a:bodyPr wrap="square" lIns="0" tIns="0" rIns="0" bIns="0">
            <a:spAutoFit/>
          </a:bodyPr>
          <a:lstStyle>
            <a:lvl1pPr>
              <a:defRPr sz="4800" b="1" i="0">
                <a:solidFill>
                  <a:schemeClr val="tx1"/>
                </a:solidFill>
                <a:latin typeface="Arial"/>
                <a:ea typeface="+mj-ea"/>
                <a:cs typeface="Arial"/>
              </a:defRPr>
            </a:lvl1pPr>
          </a:lstStyle>
          <a:p>
            <a:r>
              <a:rPr lang="es-CL" sz="3000" dirty="0"/>
              <a:t>¡Escribe este nuevo código en tu computador!</a:t>
            </a:r>
          </a:p>
        </p:txBody>
      </p:sp>
    </p:spTree>
    <p:extLst>
      <p:ext uri="{BB962C8B-B14F-4D97-AF65-F5344CB8AC3E}">
        <p14:creationId xmlns:p14="http://schemas.microsoft.com/office/powerpoint/2010/main" val="2503660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7D15BE-E3B2-F743-9878-F149B7D92C0C}"/>
              </a:ext>
            </a:extLst>
          </p:cNvPr>
          <p:cNvSpPr>
            <a:spLocks noGrp="1"/>
          </p:cNvSpPr>
          <p:nvPr>
            <p:ph type="title"/>
          </p:nvPr>
        </p:nvSpPr>
        <p:spPr>
          <a:xfrm>
            <a:off x="6242050" y="9007475"/>
            <a:ext cx="9020022" cy="1015663"/>
          </a:xfrm>
        </p:spPr>
        <p:txBody>
          <a:bodyPr/>
          <a:lstStyle/>
          <a:p>
            <a:r>
              <a:rPr lang="es-CL" sz="6600" dirty="0"/>
              <a:t>Reflexionemos</a:t>
            </a:r>
          </a:p>
        </p:txBody>
      </p:sp>
      <p:sp>
        <p:nvSpPr>
          <p:cNvPr id="3" name="Título 1">
            <a:extLst>
              <a:ext uri="{FF2B5EF4-FFF2-40B4-BE49-F238E27FC236}">
                <a16:creationId xmlns:a16="http://schemas.microsoft.com/office/drawing/2014/main" id="{9224DE7A-4464-F54B-B074-7663E7D43917}"/>
              </a:ext>
            </a:extLst>
          </p:cNvPr>
          <p:cNvSpPr txBox="1">
            <a:spLocks/>
          </p:cNvSpPr>
          <p:nvPr/>
        </p:nvSpPr>
        <p:spPr>
          <a:xfrm>
            <a:off x="6276975" y="7752358"/>
            <a:ext cx="1670957" cy="147732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9600" dirty="0">
                <a:solidFill>
                  <a:srgbClr val="257CE1"/>
                </a:solidFill>
                <a:latin typeface="Arial Black" panose="020B0604020202020204" pitchFamily="34" charset="0"/>
                <a:cs typeface="Arial Black" panose="020B0604020202020204" pitchFamily="34" charset="0"/>
              </a:rPr>
              <a:t>06</a:t>
            </a:r>
          </a:p>
        </p:txBody>
      </p:sp>
    </p:spTree>
    <p:extLst>
      <p:ext uri="{BB962C8B-B14F-4D97-AF65-F5344CB8AC3E}">
        <p14:creationId xmlns:p14="http://schemas.microsoft.com/office/powerpoint/2010/main" val="152024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FFB337F0-2FCC-924F-952C-07C673B763B0}"/>
              </a:ext>
            </a:extLst>
          </p:cNvPr>
          <p:cNvSpPr/>
          <p:nvPr/>
        </p:nvSpPr>
        <p:spPr>
          <a:xfrm>
            <a:off x="9518650" y="2378075"/>
            <a:ext cx="5357557" cy="1015663"/>
          </a:xfrm>
          <a:prstGeom prst="rect">
            <a:avLst/>
          </a:prstGeom>
        </p:spPr>
        <p:txBody>
          <a:bodyPr wrap="none">
            <a:spAutoFit/>
          </a:bodyPr>
          <a:lstStyle/>
          <a:p>
            <a:r>
              <a:rPr lang="es-CL" sz="6000" b="1" dirty="0">
                <a:latin typeface="Arial Black" panose="020B0604020202020204" pitchFamily="34" charset="0"/>
                <a:cs typeface="Arial Black" panose="020B0604020202020204" pitchFamily="34" charset="0"/>
              </a:rPr>
              <a:t>CONTENIDO</a:t>
            </a:r>
          </a:p>
        </p:txBody>
      </p:sp>
      <p:sp>
        <p:nvSpPr>
          <p:cNvPr id="9" name="Título 1">
            <a:extLst>
              <a:ext uri="{FF2B5EF4-FFF2-40B4-BE49-F238E27FC236}">
                <a16:creationId xmlns:a16="http://schemas.microsoft.com/office/drawing/2014/main" id="{8A3E674A-F038-D144-A91A-8FBF8FFE0F11}"/>
              </a:ext>
            </a:extLst>
          </p:cNvPr>
          <p:cNvSpPr txBox="1">
            <a:spLocks/>
          </p:cNvSpPr>
          <p:nvPr/>
        </p:nvSpPr>
        <p:spPr>
          <a:xfrm>
            <a:off x="9518650" y="4020489"/>
            <a:ext cx="1066800"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6000">
                <a:latin typeface="Arial Black" panose="020B0604020202020204" pitchFamily="34" charset="0"/>
                <a:cs typeface="Arial Black" panose="020B0604020202020204" pitchFamily="34" charset="0"/>
              </a:rPr>
              <a:t>01</a:t>
            </a:r>
          </a:p>
        </p:txBody>
      </p:sp>
      <p:sp>
        <p:nvSpPr>
          <p:cNvPr id="12" name="Título 1">
            <a:extLst>
              <a:ext uri="{FF2B5EF4-FFF2-40B4-BE49-F238E27FC236}">
                <a16:creationId xmlns:a16="http://schemas.microsoft.com/office/drawing/2014/main" id="{BB375BB0-38DE-5947-A049-E37CBB392147}"/>
              </a:ext>
            </a:extLst>
          </p:cNvPr>
          <p:cNvSpPr txBox="1">
            <a:spLocks/>
          </p:cNvSpPr>
          <p:nvPr/>
        </p:nvSpPr>
        <p:spPr>
          <a:xfrm>
            <a:off x="9617262" y="6748577"/>
            <a:ext cx="10486838" cy="41549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marL="457200" marR="0" lvl="0" indent="-406400" algn="just" rtl="0">
              <a:lnSpc>
                <a:spcPct val="90000"/>
              </a:lnSpc>
              <a:spcBef>
                <a:spcPts val="1000"/>
              </a:spcBef>
              <a:spcAft>
                <a:spcPts val="0"/>
              </a:spcAft>
              <a:buClr>
                <a:srgbClr val="DE3075"/>
              </a:buClr>
              <a:buSzPts val="2800"/>
              <a:buFont typeface="Franklin Gothic"/>
              <a:buChar char="»"/>
            </a:pPr>
            <a:r>
              <a:rPr lang="es-ES_tradnl" sz="3000" dirty="0">
                <a:latin typeface="Consolas"/>
                <a:ea typeface="Consolas"/>
                <a:cs typeface="Consolas"/>
                <a:sym typeface="Consolas"/>
              </a:rPr>
              <a:t>Contadores</a:t>
            </a:r>
          </a:p>
        </p:txBody>
      </p:sp>
      <p:sp>
        <p:nvSpPr>
          <p:cNvPr id="14" name="Título 1">
            <a:extLst>
              <a:ext uri="{FF2B5EF4-FFF2-40B4-BE49-F238E27FC236}">
                <a16:creationId xmlns:a16="http://schemas.microsoft.com/office/drawing/2014/main" id="{D2775DA9-AA36-2B46-A647-A78656981246}"/>
              </a:ext>
            </a:extLst>
          </p:cNvPr>
          <p:cNvSpPr txBox="1">
            <a:spLocks/>
          </p:cNvSpPr>
          <p:nvPr/>
        </p:nvSpPr>
        <p:spPr>
          <a:xfrm>
            <a:off x="9518650" y="5893683"/>
            <a:ext cx="1066800"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6000" dirty="0">
                <a:latin typeface="Arial Black" panose="020B0604020202020204" pitchFamily="34" charset="0"/>
                <a:cs typeface="Arial Black" panose="020B0604020202020204" pitchFamily="34" charset="0"/>
              </a:rPr>
              <a:t>02</a:t>
            </a:r>
          </a:p>
        </p:txBody>
      </p:sp>
      <p:sp>
        <p:nvSpPr>
          <p:cNvPr id="16" name="Título 1">
            <a:extLst>
              <a:ext uri="{FF2B5EF4-FFF2-40B4-BE49-F238E27FC236}">
                <a16:creationId xmlns:a16="http://schemas.microsoft.com/office/drawing/2014/main" id="{5AD2299A-27D1-AA45-A043-C0D64B734853}"/>
              </a:ext>
            </a:extLst>
          </p:cNvPr>
          <p:cNvSpPr txBox="1">
            <a:spLocks/>
          </p:cNvSpPr>
          <p:nvPr/>
        </p:nvSpPr>
        <p:spPr>
          <a:xfrm>
            <a:off x="9518650" y="9931718"/>
            <a:ext cx="8359588" cy="41549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marL="457200" marR="0" lvl="0" indent="-406400" algn="just" rtl="0">
              <a:lnSpc>
                <a:spcPct val="90000"/>
              </a:lnSpc>
              <a:spcBef>
                <a:spcPts val="1000"/>
              </a:spcBef>
              <a:spcAft>
                <a:spcPts val="0"/>
              </a:spcAft>
              <a:buClr>
                <a:srgbClr val="DE3075"/>
              </a:buClr>
              <a:buSzPts val="2800"/>
              <a:buFont typeface="Franklin Gothic"/>
              <a:buChar char="»"/>
            </a:pPr>
            <a:r>
              <a:rPr lang="es-ES_tradnl" sz="3000" dirty="0">
                <a:latin typeface="Consolas"/>
                <a:ea typeface="Consolas"/>
                <a:cs typeface="Consolas"/>
                <a:sym typeface="Consolas"/>
              </a:rPr>
              <a:t>Sentencia </a:t>
            </a:r>
            <a:r>
              <a:rPr lang="es-ES_tradnl" sz="3000" dirty="0" err="1">
                <a:latin typeface="Consolas"/>
                <a:ea typeface="Consolas"/>
                <a:cs typeface="Consolas"/>
                <a:sym typeface="Consolas"/>
              </a:rPr>
              <a:t>While</a:t>
            </a:r>
            <a:endParaRPr lang="es-ES_tradnl" sz="3000" dirty="0">
              <a:latin typeface="Consolas"/>
              <a:ea typeface="Consolas"/>
              <a:cs typeface="Consolas"/>
              <a:sym typeface="Consolas"/>
            </a:endParaRPr>
          </a:p>
        </p:txBody>
      </p:sp>
      <p:sp>
        <p:nvSpPr>
          <p:cNvPr id="18" name="Título 1">
            <a:extLst>
              <a:ext uri="{FF2B5EF4-FFF2-40B4-BE49-F238E27FC236}">
                <a16:creationId xmlns:a16="http://schemas.microsoft.com/office/drawing/2014/main" id="{5FEE1E9F-D6A8-614C-BB95-3AFA463327D0}"/>
              </a:ext>
            </a:extLst>
          </p:cNvPr>
          <p:cNvSpPr txBox="1">
            <a:spLocks/>
          </p:cNvSpPr>
          <p:nvPr/>
        </p:nvSpPr>
        <p:spPr>
          <a:xfrm>
            <a:off x="9617262" y="8981854"/>
            <a:ext cx="1066800"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6000" dirty="0">
                <a:latin typeface="Arial Black" panose="020B0604020202020204" pitchFamily="34" charset="0"/>
                <a:cs typeface="Arial Black" panose="020B0604020202020204" pitchFamily="34" charset="0"/>
              </a:rPr>
              <a:t>04</a:t>
            </a:r>
          </a:p>
        </p:txBody>
      </p:sp>
      <p:sp>
        <p:nvSpPr>
          <p:cNvPr id="21" name="Título 1">
            <a:extLst>
              <a:ext uri="{FF2B5EF4-FFF2-40B4-BE49-F238E27FC236}">
                <a16:creationId xmlns:a16="http://schemas.microsoft.com/office/drawing/2014/main" id="{325E44F9-8B81-FD43-8DCF-00283585DD6D}"/>
              </a:ext>
            </a:extLst>
          </p:cNvPr>
          <p:cNvSpPr txBox="1">
            <a:spLocks/>
          </p:cNvSpPr>
          <p:nvPr/>
        </p:nvSpPr>
        <p:spPr>
          <a:xfrm>
            <a:off x="9617262" y="4782488"/>
            <a:ext cx="6987988" cy="830997"/>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marL="457200" marR="0" lvl="0" indent="-406400" algn="just" rtl="0">
              <a:lnSpc>
                <a:spcPct val="90000"/>
              </a:lnSpc>
              <a:spcBef>
                <a:spcPts val="1000"/>
              </a:spcBef>
              <a:spcAft>
                <a:spcPts val="0"/>
              </a:spcAft>
              <a:buClr>
                <a:srgbClr val="DE3075"/>
              </a:buClr>
              <a:buSzPts val="2800"/>
              <a:buFont typeface="Franklin Gothic"/>
              <a:buChar char="»"/>
            </a:pPr>
            <a:r>
              <a:rPr lang="es-ES_tradnl" sz="3000" dirty="0">
                <a:latin typeface="Consolas"/>
                <a:ea typeface="Consolas"/>
                <a:cs typeface="Consolas"/>
                <a:sym typeface="Consolas"/>
              </a:rPr>
              <a:t>Introducción a las estructuras de repetición.</a:t>
            </a:r>
          </a:p>
        </p:txBody>
      </p:sp>
      <p:sp>
        <p:nvSpPr>
          <p:cNvPr id="2" name="Título 1">
            <a:extLst>
              <a:ext uri="{FF2B5EF4-FFF2-40B4-BE49-F238E27FC236}">
                <a16:creationId xmlns:a16="http://schemas.microsoft.com/office/drawing/2014/main" id="{156067F0-7DA7-40E0-66FC-9726EE744777}"/>
              </a:ext>
            </a:extLst>
          </p:cNvPr>
          <p:cNvSpPr txBox="1">
            <a:spLocks/>
          </p:cNvSpPr>
          <p:nvPr/>
        </p:nvSpPr>
        <p:spPr>
          <a:xfrm>
            <a:off x="9486900" y="7412588"/>
            <a:ext cx="1066800"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6000" dirty="0">
                <a:latin typeface="Arial Black" panose="020B0604020202020204" pitchFamily="34" charset="0"/>
                <a:cs typeface="Arial Black" panose="020B0604020202020204" pitchFamily="34" charset="0"/>
              </a:rPr>
              <a:t>03</a:t>
            </a:r>
          </a:p>
        </p:txBody>
      </p:sp>
      <p:sp>
        <p:nvSpPr>
          <p:cNvPr id="4" name="Título 1">
            <a:extLst>
              <a:ext uri="{FF2B5EF4-FFF2-40B4-BE49-F238E27FC236}">
                <a16:creationId xmlns:a16="http://schemas.microsoft.com/office/drawing/2014/main" id="{71B207A7-905D-2C4F-9ECB-4AA7694B5213}"/>
              </a:ext>
            </a:extLst>
          </p:cNvPr>
          <p:cNvSpPr txBox="1">
            <a:spLocks/>
          </p:cNvSpPr>
          <p:nvPr/>
        </p:nvSpPr>
        <p:spPr>
          <a:xfrm>
            <a:off x="9650506" y="8299167"/>
            <a:ext cx="8359588" cy="41549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marL="457200" marR="0" lvl="0" indent="-406400" algn="just" rtl="0">
              <a:lnSpc>
                <a:spcPct val="90000"/>
              </a:lnSpc>
              <a:spcBef>
                <a:spcPts val="1000"/>
              </a:spcBef>
              <a:spcAft>
                <a:spcPts val="0"/>
              </a:spcAft>
              <a:buClr>
                <a:srgbClr val="DE3075"/>
              </a:buClr>
              <a:buSzPts val="2800"/>
              <a:buFont typeface="Franklin Gothic"/>
              <a:buChar char="»"/>
            </a:pPr>
            <a:r>
              <a:rPr lang="es-ES_tradnl" sz="3000" dirty="0">
                <a:latin typeface="Consolas"/>
                <a:ea typeface="Consolas"/>
                <a:cs typeface="Consolas"/>
                <a:sym typeface="Consolas"/>
              </a:rPr>
              <a:t>Sentencia </a:t>
            </a:r>
            <a:r>
              <a:rPr lang="es-ES_tradnl" sz="3000" dirty="0" err="1">
                <a:latin typeface="Consolas"/>
                <a:ea typeface="Consolas"/>
                <a:cs typeface="Consolas"/>
                <a:sym typeface="Consolas"/>
              </a:rPr>
              <a:t>For</a:t>
            </a:r>
            <a:endParaRPr lang="es-ES_tradnl" sz="3000" dirty="0">
              <a:latin typeface="Consolas"/>
              <a:ea typeface="Consolas"/>
              <a:cs typeface="Consolas"/>
              <a:sym typeface="Consolas"/>
            </a:endParaRPr>
          </a:p>
        </p:txBody>
      </p:sp>
      <p:sp>
        <p:nvSpPr>
          <p:cNvPr id="5" name="Título 1">
            <a:extLst>
              <a:ext uri="{FF2B5EF4-FFF2-40B4-BE49-F238E27FC236}">
                <a16:creationId xmlns:a16="http://schemas.microsoft.com/office/drawing/2014/main" id="{E87C292A-9193-C7D8-79D0-7287E7135869}"/>
              </a:ext>
            </a:extLst>
          </p:cNvPr>
          <p:cNvSpPr txBox="1">
            <a:spLocks/>
          </p:cNvSpPr>
          <p:nvPr/>
        </p:nvSpPr>
        <p:spPr>
          <a:xfrm>
            <a:off x="14547850" y="7348646"/>
            <a:ext cx="8359588" cy="41549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marL="457200" marR="0" lvl="0" indent="-406400" algn="just" rtl="0">
              <a:lnSpc>
                <a:spcPct val="90000"/>
              </a:lnSpc>
              <a:spcBef>
                <a:spcPts val="1000"/>
              </a:spcBef>
              <a:spcAft>
                <a:spcPts val="0"/>
              </a:spcAft>
              <a:buClr>
                <a:srgbClr val="DE3075"/>
              </a:buClr>
              <a:buSzPts val="2800"/>
              <a:buFont typeface="Franklin Gothic"/>
              <a:buChar char="»"/>
            </a:pPr>
            <a:r>
              <a:rPr lang="es-ES_tradnl" sz="3000" dirty="0">
                <a:latin typeface="Consolas"/>
                <a:ea typeface="Consolas"/>
                <a:cs typeface="Consolas"/>
                <a:sym typeface="Consolas"/>
              </a:rPr>
              <a:t>Menús</a:t>
            </a:r>
          </a:p>
        </p:txBody>
      </p:sp>
      <p:sp>
        <p:nvSpPr>
          <p:cNvPr id="6" name="Título 1">
            <a:extLst>
              <a:ext uri="{FF2B5EF4-FFF2-40B4-BE49-F238E27FC236}">
                <a16:creationId xmlns:a16="http://schemas.microsoft.com/office/drawing/2014/main" id="{8360BE4F-AAFA-8750-2B9A-0D5C7BBDF8BA}"/>
              </a:ext>
            </a:extLst>
          </p:cNvPr>
          <p:cNvSpPr txBox="1">
            <a:spLocks/>
          </p:cNvSpPr>
          <p:nvPr/>
        </p:nvSpPr>
        <p:spPr>
          <a:xfrm>
            <a:off x="14646462" y="6398782"/>
            <a:ext cx="1066800"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6000" dirty="0">
                <a:latin typeface="Arial Black" panose="020B0604020202020204" pitchFamily="34" charset="0"/>
                <a:cs typeface="Arial Black" panose="020B0604020202020204" pitchFamily="34" charset="0"/>
              </a:rPr>
              <a:t>05</a:t>
            </a:r>
          </a:p>
        </p:txBody>
      </p:sp>
    </p:spTree>
    <p:extLst>
      <p:ext uri="{BB962C8B-B14F-4D97-AF65-F5344CB8AC3E}">
        <p14:creationId xmlns:p14="http://schemas.microsoft.com/office/powerpoint/2010/main" val="397944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CBCD8BF0-1144-D34D-8793-D9BC0214A663}"/>
              </a:ext>
            </a:extLst>
          </p:cNvPr>
          <p:cNvSpPr>
            <a:spLocks noGrp="1"/>
          </p:cNvSpPr>
          <p:nvPr>
            <p:ph type="body" sz="quarter" idx="10"/>
          </p:nvPr>
        </p:nvSpPr>
        <p:spPr/>
        <p:txBody>
          <a:bodyPr/>
          <a:lstStyle/>
          <a:p>
            <a:r>
              <a:rPr lang="es-CL" dirty="0"/>
              <a:t>Reflexionemos</a:t>
            </a:r>
          </a:p>
        </p:txBody>
      </p:sp>
      <p:sp>
        <p:nvSpPr>
          <p:cNvPr id="4" name="CuadroTexto 3">
            <a:extLst>
              <a:ext uri="{FF2B5EF4-FFF2-40B4-BE49-F238E27FC236}">
                <a16:creationId xmlns:a16="http://schemas.microsoft.com/office/drawing/2014/main" id="{281EE02D-06CB-8A21-36A3-4C6570DE527B}"/>
              </a:ext>
            </a:extLst>
          </p:cNvPr>
          <p:cNvSpPr txBox="1"/>
          <p:nvPr/>
        </p:nvSpPr>
        <p:spPr>
          <a:xfrm>
            <a:off x="1670050" y="5349875"/>
            <a:ext cx="16792422" cy="3323987"/>
          </a:xfrm>
          <a:prstGeom prst="rect">
            <a:avLst/>
          </a:prstGeom>
          <a:noFill/>
        </p:spPr>
        <p:txBody>
          <a:bodyPr wrap="square">
            <a:spAutoFit/>
          </a:bodyPr>
          <a:lstStyle/>
          <a:p>
            <a:pPr marL="457200" indent="-457200" algn="l">
              <a:buFont typeface="Arial" panose="020B0604020202020204" pitchFamily="34" charset="0"/>
              <a:buChar char="•"/>
            </a:pPr>
            <a:r>
              <a:rPr lang="es-CL" sz="3000" dirty="0">
                <a:latin typeface="Consolas"/>
                <a:cs typeface="Consolas"/>
              </a:rPr>
              <a:t>¿Cuándo iteras con </a:t>
            </a:r>
            <a:r>
              <a:rPr lang="es-CL" sz="3000" dirty="0" err="1">
                <a:latin typeface="Consolas"/>
                <a:cs typeface="Consolas"/>
              </a:rPr>
              <a:t>While</a:t>
            </a:r>
            <a:r>
              <a:rPr lang="es-CL" sz="3000" dirty="0">
                <a:latin typeface="Consolas"/>
                <a:cs typeface="Consolas"/>
              </a:rPr>
              <a:t>, y cuando con </a:t>
            </a:r>
            <a:r>
              <a:rPr lang="es-CL" sz="3000" dirty="0" err="1">
                <a:latin typeface="Consolas"/>
                <a:cs typeface="Consolas"/>
              </a:rPr>
              <a:t>For</a:t>
            </a:r>
            <a:r>
              <a:rPr lang="es-CL" sz="3000" dirty="0">
                <a:latin typeface="Consolas"/>
                <a:cs typeface="Consolas"/>
              </a:rPr>
              <a:t>?</a:t>
            </a:r>
          </a:p>
          <a:p>
            <a:pPr marL="457200" indent="-457200" algn="l">
              <a:buFont typeface="Arial" panose="020B0604020202020204" pitchFamily="34" charset="0"/>
              <a:buChar char="•"/>
            </a:pPr>
            <a:r>
              <a:rPr lang="es-CL" sz="3000" dirty="0">
                <a:latin typeface="Consolas"/>
                <a:cs typeface="Consolas"/>
              </a:rPr>
              <a:t>¿Qué tan a menudo se utilizan estas sentencias?</a:t>
            </a:r>
          </a:p>
          <a:p>
            <a:pPr marL="457200" indent="-457200" algn="l">
              <a:buFont typeface="Arial" panose="020B0604020202020204" pitchFamily="34" charset="0"/>
              <a:buChar char="•"/>
            </a:pPr>
            <a:r>
              <a:rPr lang="es-CL" sz="3000" dirty="0">
                <a:latin typeface="Consolas"/>
                <a:cs typeface="Consolas"/>
              </a:rPr>
              <a:t>¿El mundo como lo conocemos, sería tan rápido en comunicarse si no existieran estas sentencias?</a:t>
            </a:r>
          </a:p>
          <a:p>
            <a:pPr marL="457200" indent="-457200" algn="l">
              <a:buFont typeface="Arial" panose="020B0604020202020204" pitchFamily="34" charset="0"/>
              <a:buChar char="•"/>
            </a:pPr>
            <a:r>
              <a:rPr lang="es-CL" sz="3000" dirty="0">
                <a:latin typeface="Consolas"/>
                <a:cs typeface="Consolas"/>
              </a:rPr>
              <a:t>¿Cómo se procesa una lista de ciudadanos de una comuna?</a:t>
            </a:r>
          </a:p>
          <a:p>
            <a:pPr algn="l"/>
            <a:endParaRPr lang="es-CL" sz="3000" dirty="0">
              <a:latin typeface="Consolas"/>
              <a:cs typeface="Consolas"/>
            </a:endParaRPr>
          </a:p>
          <a:p>
            <a:pPr algn="l"/>
            <a:endParaRPr lang="es-CL" sz="3000" dirty="0">
              <a:latin typeface="Consolas"/>
              <a:cs typeface="Consolas"/>
            </a:endParaRPr>
          </a:p>
        </p:txBody>
      </p:sp>
      <p:pic>
        <p:nvPicPr>
          <p:cNvPr id="5" name="Google Shape;182;p17" descr="http://www.clipartroo.com/images/33/group-talking-clipart-33811.png">
            <a:extLst>
              <a:ext uri="{FF2B5EF4-FFF2-40B4-BE49-F238E27FC236}">
                <a16:creationId xmlns:a16="http://schemas.microsoft.com/office/drawing/2014/main" id="{9D2CD1C6-5DFB-698B-E265-C31844150B60}"/>
              </a:ext>
            </a:extLst>
          </p:cNvPr>
          <p:cNvPicPr preferRelativeResize="0"/>
          <p:nvPr/>
        </p:nvPicPr>
        <p:blipFill rotWithShape="1">
          <a:blip r:embed="rId2">
            <a:alphaModFix/>
          </a:blip>
          <a:srcRect/>
          <a:stretch/>
        </p:blipFill>
        <p:spPr>
          <a:xfrm>
            <a:off x="5708796" y="678974"/>
            <a:ext cx="6829283" cy="4237037"/>
          </a:xfrm>
          <a:prstGeom prst="rect">
            <a:avLst/>
          </a:prstGeom>
          <a:noFill/>
          <a:ln>
            <a:noFill/>
          </a:ln>
        </p:spPr>
      </p:pic>
    </p:spTree>
    <p:extLst>
      <p:ext uri="{BB962C8B-B14F-4D97-AF65-F5344CB8AC3E}">
        <p14:creationId xmlns:p14="http://schemas.microsoft.com/office/powerpoint/2010/main" val="3056958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Recuerden……</a:t>
            </a:r>
          </a:p>
        </p:txBody>
      </p:sp>
      <p:sp>
        <p:nvSpPr>
          <p:cNvPr id="4" name="CuadroTexto 3">
            <a:extLst>
              <a:ext uri="{FF2B5EF4-FFF2-40B4-BE49-F238E27FC236}">
                <a16:creationId xmlns:a16="http://schemas.microsoft.com/office/drawing/2014/main" id="{881A51F1-264E-CECC-6451-D253212A496B}"/>
              </a:ext>
            </a:extLst>
          </p:cNvPr>
          <p:cNvSpPr txBox="1"/>
          <p:nvPr/>
        </p:nvSpPr>
        <p:spPr>
          <a:xfrm>
            <a:off x="10737850" y="2149475"/>
            <a:ext cx="7620000" cy="7094250"/>
          </a:xfrm>
          <a:prstGeom prst="rect">
            <a:avLst/>
          </a:prstGeom>
          <a:noFill/>
        </p:spPr>
        <p:txBody>
          <a:bodyPr wrap="square">
            <a:spAutoFit/>
          </a:bodyPr>
          <a:lstStyle/>
          <a:p>
            <a:pPr algn="just"/>
            <a:r>
              <a:rPr lang="es-CL" sz="3000" dirty="0">
                <a:latin typeface="Consolas"/>
                <a:cs typeface="Consolas"/>
              </a:rPr>
              <a:t>Cada línea de código escrita es un testimonio de su progreso y un paso firme hacia la realización de sus metas.</a:t>
            </a:r>
          </a:p>
          <a:p>
            <a:pPr algn="just"/>
            <a:endParaRPr lang="es-CL" sz="3000" dirty="0">
              <a:latin typeface="Consolas"/>
              <a:cs typeface="Consolas"/>
            </a:endParaRPr>
          </a:p>
          <a:p>
            <a:pPr algn="just"/>
            <a:endParaRPr lang="es-CL" sz="3000" dirty="0">
              <a:latin typeface="Consolas"/>
              <a:cs typeface="Consolas"/>
            </a:endParaRPr>
          </a:p>
          <a:p>
            <a:pPr algn="just"/>
            <a:r>
              <a:rPr lang="es-CL" sz="3000" dirty="0">
                <a:latin typeface="Consolas"/>
                <a:cs typeface="Consolas"/>
              </a:rPr>
              <a:t>Al principio puede ser complejo, pero verás que cada día se volverá más sencillo, la sencillez se logra dedicando </a:t>
            </a:r>
            <a:r>
              <a:rPr lang="es-CL" sz="3500" b="1" dirty="0">
                <a:latin typeface="Consolas"/>
                <a:cs typeface="Consolas"/>
              </a:rPr>
              <a:t>tiempo y esfuerzo</a:t>
            </a:r>
            <a:r>
              <a:rPr lang="es-CL" sz="3000" dirty="0">
                <a:latin typeface="Consolas"/>
                <a:cs typeface="Consolas"/>
              </a:rPr>
              <a:t> a la programación.</a:t>
            </a:r>
          </a:p>
          <a:p>
            <a:pPr algn="l"/>
            <a:endParaRPr lang="es-CL" sz="3000" dirty="0">
              <a:latin typeface="Consolas"/>
              <a:cs typeface="Consolas"/>
            </a:endParaRPr>
          </a:p>
          <a:p>
            <a:pPr algn="l"/>
            <a:endParaRPr lang="es-CL" sz="3000" dirty="0">
              <a:latin typeface="Consolas"/>
              <a:cs typeface="Consolas"/>
            </a:endParaRPr>
          </a:p>
          <a:p>
            <a:pPr algn="l"/>
            <a:r>
              <a:rPr lang="es-CL" sz="3000" dirty="0">
                <a:latin typeface="Consolas"/>
                <a:cs typeface="Consolas"/>
              </a:rPr>
              <a:t>¡¡Ahora te invitamos a programar la práctica guiada!!</a:t>
            </a:r>
          </a:p>
        </p:txBody>
      </p:sp>
      <p:pic>
        <p:nvPicPr>
          <p:cNvPr id="5" name="Imagen 4">
            <a:extLst>
              <a:ext uri="{FF2B5EF4-FFF2-40B4-BE49-F238E27FC236}">
                <a16:creationId xmlns:a16="http://schemas.microsoft.com/office/drawing/2014/main" id="{1FDCE34E-FDCC-81C6-541E-6E3AF5B5CCE7}"/>
              </a:ext>
            </a:extLst>
          </p:cNvPr>
          <p:cNvPicPr>
            <a:picLocks noChangeAspect="1"/>
          </p:cNvPicPr>
          <p:nvPr/>
        </p:nvPicPr>
        <p:blipFill>
          <a:blip r:embed="rId2"/>
          <a:stretch>
            <a:fillRect/>
          </a:stretch>
        </p:blipFill>
        <p:spPr>
          <a:xfrm>
            <a:off x="2432050" y="2759075"/>
            <a:ext cx="6508749" cy="5386551"/>
          </a:xfrm>
          <a:prstGeom prst="rect">
            <a:avLst/>
          </a:prstGeom>
        </p:spPr>
      </p:pic>
    </p:spTree>
    <p:extLst>
      <p:ext uri="{BB962C8B-B14F-4D97-AF65-F5344CB8AC3E}">
        <p14:creationId xmlns:p14="http://schemas.microsoft.com/office/powerpoint/2010/main" val="2004001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87A9F761-F66D-564C-A85F-5D24B1E7B998}"/>
              </a:ext>
            </a:extLst>
          </p:cNvPr>
          <p:cNvSpPr>
            <a:spLocks noGrp="1"/>
          </p:cNvSpPr>
          <p:nvPr>
            <p:ph type="title"/>
          </p:nvPr>
        </p:nvSpPr>
        <p:spPr>
          <a:xfrm>
            <a:off x="984250" y="7559675"/>
            <a:ext cx="13563600" cy="1828193"/>
          </a:xfrm>
        </p:spPr>
        <p:txBody>
          <a:bodyPr/>
          <a:lstStyle/>
          <a:p>
            <a:pPr marL="50800" marR="0" lvl="0" algn="l" rtl="0">
              <a:lnSpc>
                <a:spcPct val="90000"/>
              </a:lnSpc>
              <a:spcBef>
                <a:spcPts val="1000"/>
              </a:spcBef>
              <a:spcAft>
                <a:spcPts val="0"/>
              </a:spcAft>
              <a:buClr>
                <a:srgbClr val="DE3075"/>
              </a:buClr>
              <a:buSzPts val="2800"/>
            </a:pPr>
            <a:r>
              <a:rPr lang="es-ES_tradnl" sz="6600" dirty="0">
                <a:latin typeface="Consolas"/>
                <a:ea typeface="Consolas"/>
                <a:cs typeface="Consolas"/>
                <a:sym typeface="Consolas"/>
              </a:rPr>
              <a:t>Introducción a las estructuras de repetición</a:t>
            </a:r>
          </a:p>
        </p:txBody>
      </p:sp>
      <p:sp>
        <p:nvSpPr>
          <p:cNvPr id="4" name="Título 1">
            <a:extLst>
              <a:ext uri="{FF2B5EF4-FFF2-40B4-BE49-F238E27FC236}">
                <a16:creationId xmlns:a16="http://schemas.microsoft.com/office/drawing/2014/main" id="{DC622BE7-4A49-A749-B2F2-EA3AD97A1AEF}"/>
              </a:ext>
            </a:extLst>
          </p:cNvPr>
          <p:cNvSpPr txBox="1">
            <a:spLocks/>
          </p:cNvSpPr>
          <p:nvPr/>
        </p:nvSpPr>
        <p:spPr>
          <a:xfrm>
            <a:off x="12677531" y="6082347"/>
            <a:ext cx="1905000" cy="147732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r"/>
            <a:r>
              <a:rPr lang="es-CL" sz="9600" dirty="0">
                <a:latin typeface="Arial Black" panose="020B0604020202020204" pitchFamily="34" charset="0"/>
                <a:cs typeface="Arial Black" panose="020B0604020202020204" pitchFamily="34" charset="0"/>
              </a:rPr>
              <a:t>01</a:t>
            </a:r>
          </a:p>
        </p:txBody>
      </p:sp>
    </p:spTree>
    <p:extLst>
      <p:ext uri="{BB962C8B-B14F-4D97-AF65-F5344CB8AC3E}">
        <p14:creationId xmlns:p14="http://schemas.microsoft.com/office/powerpoint/2010/main" val="3117571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Introducción</a:t>
            </a:r>
          </a:p>
        </p:txBody>
      </p:sp>
      <p:sp>
        <p:nvSpPr>
          <p:cNvPr id="4" name="CuadroTexto 3">
            <a:extLst>
              <a:ext uri="{FF2B5EF4-FFF2-40B4-BE49-F238E27FC236}">
                <a16:creationId xmlns:a16="http://schemas.microsoft.com/office/drawing/2014/main" id="{881A51F1-264E-CECC-6451-D253212A496B}"/>
              </a:ext>
            </a:extLst>
          </p:cNvPr>
          <p:cNvSpPr txBox="1"/>
          <p:nvPr/>
        </p:nvSpPr>
        <p:spPr>
          <a:xfrm>
            <a:off x="298450" y="1920875"/>
            <a:ext cx="13106400" cy="7617470"/>
          </a:xfrm>
          <a:prstGeom prst="rect">
            <a:avLst/>
          </a:prstGeom>
          <a:noFill/>
        </p:spPr>
        <p:txBody>
          <a:bodyPr wrap="square">
            <a:spAutoFit/>
          </a:bodyPr>
          <a:lstStyle/>
          <a:p>
            <a:pPr algn="just"/>
            <a:r>
              <a:rPr lang="es-CL" sz="3000" dirty="0">
                <a:latin typeface="Consolas"/>
                <a:cs typeface="Consolas"/>
              </a:rPr>
              <a:t>Las sentencias de repetición, </a:t>
            </a:r>
            <a:r>
              <a:rPr lang="es-CL" sz="3000" dirty="0" err="1">
                <a:latin typeface="Consolas"/>
                <a:cs typeface="Consolas"/>
              </a:rPr>
              <a:t>While</a:t>
            </a:r>
            <a:r>
              <a:rPr lang="es-CL" sz="3000" dirty="0">
                <a:latin typeface="Consolas"/>
                <a:cs typeface="Consolas"/>
              </a:rPr>
              <a:t>, y </a:t>
            </a:r>
            <a:r>
              <a:rPr lang="es-CL" sz="3000" dirty="0" err="1">
                <a:latin typeface="Consolas"/>
                <a:cs typeface="Consolas"/>
              </a:rPr>
              <a:t>For</a:t>
            </a:r>
            <a:r>
              <a:rPr lang="es-CL" sz="3000" dirty="0">
                <a:latin typeface="Consolas"/>
                <a:cs typeface="Consolas"/>
              </a:rPr>
              <a:t>, son herramientas esenciales en programación que permiten ejecutar un conjunto de instrucciones de manera iterativa. El bucle </a:t>
            </a:r>
            <a:r>
              <a:rPr lang="es-CL" sz="3300" b="1" dirty="0" err="1">
                <a:latin typeface="Consolas"/>
                <a:cs typeface="Consolas"/>
              </a:rPr>
              <a:t>while</a:t>
            </a:r>
            <a:r>
              <a:rPr lang="es-CL" sz="3000" dirty="0">
                <a:latin typeface="Consolas"/>
                <a:cs typeface="Consolas"/>
              </a:rPr>
              <a:t> realiza repeticiones mientras una condición específica sea verdadera, es utilizado cuando no tenemos certeza de cuando debería acabar la condición, o finalice cuando un dato no cumple con la condición. El bucle </a:t>
            </a:r>
            <a:r>
              <a:rPr lang="es-CL" sz="3300" b="1" dirty="0">
                <a:latin typeface="Consolas"/>
                <a:cs typeface="Consolas"/>
              </a:rPr>
              <a:t>do-</a:t>
            </a:r>
            <a:r>
              <a:rPr lang="es-CL" sz="3300" b="1" dirty="0" err="1">
                <a:latin typeface="Consolas"/>
                <a:cs typeface="Consolas"/>
              </a:rPr>
              <a:t>while</a:t>
            </a:r>
            <a:r>
              <a:rPr lang="es-CL" sz="3000" dirty="0">
                <a:latin typeface="Consolas"/>
                <a:cs typeface="Consolas"/>
              </a:rPr>
              <a:t> garantiza al menos una ejecución del bloque de código antes de verificar la condición (se ejecuta a lo menos 1). El bucle </a:t>
            </a:r>
            <a:r>
              <a:rPr lang="es-CL" sz="3300" b="1" dirty="0" err="1">
                <a:latin typeface="Consolas"/>
                <a:cs typeface="Consolas"/>
              </a:rPr>
              <a:t>for</a:t>
            </a:r>
            <a:r>
              <a:rPr lang="es-CL" sz="3000" dirty="0">
                <a:latin typeface="Consolas"/>
                <a:cs typeface="Consolas"/>
              </a:rPr>
              <a:t> se utiliza para iteraciones con un número conocido de repeticiones, se debe dar datos de inicialización y de condición. Estas sentencias son fundamentales para programar tareas repetitivas, mejorar la eficiencia del código y facilitar la manipulación de datos en programas.</a:t>
            </a:r>
          </a:p>
          <a:p>
            <a:pPr algn="just"/>
            <a:endParaRPr lang="es-CL" sz="3000" dirty="0">
              <a:latin typeface="Consolas"/>
              <a:cs typeface="Consolas"/>
            </a:endParaRPr>
          </a:p>
          <a:p>
            <a:pPr algn="just"/>
            <a:r>
              <a:rPr lang="es-CL" sz="3000" dirty="0">
                <a:latin typeface="Consolas"/>
                <a:cs typeface="Consolas"/>
              </a:rPr>
              <a:t>Se conocen también como bucles o ciclos,</a:t>
            </a:r>
          </a:p>
        </p:txBody>
      </p:sp>
      <p:pic>
        <p:nvPicPr>
          <p:cNvPr id="5" name="Imagen 4">
            <a:extLst>
              <a:ext uri="{FF2B5EF4-FFF2-40B4-BE49-F238E27FC236}">
                <a16:creationId xmlns:a16="http://schemas.microsoft.com/office/drawing/2014/main" id="{9885C59C-519D-61B0-EC5D-5115B809CF08}"/>
              </a:ext>
            </a:extLst>
          </p:cNvPr>
          <p:cNvPicPr>
            <a:picLocks noChangeAspect="1"/>
          </p:cNvPicPr>
          <p:nvPr/>
        </p:nvPicPr>
        <p:blipFill>
          <a:blip r:embed="rId2"/>
          <a:stretch>
            <a:fillRect/>
          </a:stretch>
        </p:blipFill>
        <p:spPr>
          <a:xfrm>
            <a:off x="14243050" y="2911475"/>
            <a:ext cx="4114800" cy="4495800"/>
          </a:xfrm>
          <a:prstGeom prst="rect">
            <a:avLst/>
          </a:prstGeom>
        </p:spPr>
      </p:pic>
    </p:spTree>
    <p:extLst>
      <p:ext uri="{BB962C8B-B14F-4D97-AF65-F5344CB8AC3E}">
        <p14:creationId xmlns:p14="http://schemas.microsoft.com/office/powerpoint/2010/main" val="214962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94FE4634-98DF-A44A-92BF-86BBAE37A404}"/>
              </a:ext>
            </a:extLst>
          </p:cNvPr>
          <p:cNvSpPr txBox="1">
            <a:spLocks/>
          </p:cNvSpPr>
          <p:nvPr/>
        </p:nvSpPr>
        <p:spPr>
          <a:xfrm>
            <a:off x="8159750" y="6250622"/>
            <a:ext cx="1905000" cy="147732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9600" dirty="0">
                <a:solidFill>
                  <a:srgbClr val="257CE1"/>
                </a:solidFill>
                <a:latin typeface="Arial Black" panose="020B0604020202020204" pitchFamily="34" charset="0"/>
                <a:cs typeface="Arial Black" panose="020B0604020202020204" pitchFamily="34" charset="0"/>
              </a:rPr>
              <a:t>02</a:t>
            </a:r>
          </a:p>
        </p:txBody>
      </p:sp>
      <p:sp>
        <p:nvSpPr>
          <p:cNvPr id="4" name="Título 1">
            <a:extLst>
              <a:ext uri="{FF2B5EF4-FFF2-40B4-BE49-F238E27FC236}">
                <a16:creationId xmlns:a16="http://schemas.microsoft.com/office/drawing/2014/main" id="{8B7ACE31-74A9-95B3-1599-372FB822D0E6}"/>
              </a:ext>
            </a:extLst>
          </p:cNvPr>
          <p:cNvSpPr txBox="1">
            <a:spLocks/>
          </p:cNvSpPr>
          <p:nvPr/>
        </p:nvSpPr>
        <p:spPr>
          <a:xfrm>
            <a:off x="1517650" y="7712075"/>
            <a:ext cx="8305800" cy="738664"/>
          </a:xfrm>
          <a:prstGeom prst="rect">
            <a:avLst/>
          </a:prstGeom>
        </p:spPr>
        <p:txBody>
          <a:bodyPr wrap="square" lIns="0" tIns="0" rIns="0" bIns="0">
            <a:spAutoFit/>
          </a:bodyPr>
          <a:lstStyle>
            <a:lvl1pPr algn="l">
              <a:defRPr sz="5000" b="1" i="0">
                <a:solidFill>
                  <a:srgbClr val="257CE1"/>
                </a:solidFill>
                <a:latin typeface="Arial"/>
                <a:ea typeface="+mj-ea"/>
                <a:cs typeface="Arial"/>
              </a:defRPr>
            </a:lvl1pPr>
          </a:lstStyle>
          <a:p>
            <a:pPr algn="r"/>
            <a:r>
              <a:rPr lang="es-CL" sz="4800" dirty="0"/>
              <a:t>Contadores</a:t>
            </a:r>
          </a:p>
        </p:txBody>
      </p:sp>
    </p:spTree>
    <p:extLst>
      <p:ext uri="{BB962C8B-B14F-4D97-AF65-F5344CB8AC3E}">
        <p14:creationId xmlns:p14="http://schemas.microsoft.com/office/powerpoint/2010/main" val="3529578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Antes de ver ciclos, veamos lo que son los contadores</a:t>
            </a:r>
          </a:p>
        </p:txBody>
      </p:sp>
      <p:sp>
        <p:nvSpPr>
          <p:cNvPr id="4" name="CuadroTexto 3">
            <a:extLst>
              <a:ext uri="{FF2B5EF4-FFF2-40B4-BE49-F238E27FC236}">
                <a16:creationId xmlns:a16="http://schemas.microsoft.com/office/drawing/2014/main" id="{881A51F1-264E-CECC-6451-D253212A496B}"/>
              </a:ext>
            </a:extLst>
          </p:cNvPr>
          <p:cNvSpPr txBox="1"/>
          <p:nvPr/>
        </p:nvSpPr>
        <p:spPr>
          <a:xfrm>
            <a:off x="908050" y="2751536"/>
            <a:ext cx="5716818" cy="5632311"/>
          </a:xfrm>
          <a:prstGeom prst="rect">
            <a:avLst/>
          </a:prstGeom>
          <a:noFill/>
        </p:spPr>
        <p:txBody>
          <a:bodyPr wrap="square">
            <a:spAutoFit/>
          </a:bodyPr>
          <a:lstStyle/>
          <a:p>
            <a:pPr algn="just"/>
            <a:r>
              <a:rPr lang="es-CL" sz="3000" dirty="0">
                <a:latin typeface="Consolas"/>
                <a:cs typeface="Consolas"/>
              </a:rPr>
              <a:t>Los contadores en programación registran y cuantifican eventos o iteraciones. Esenciales para controlar bucles y eventos repetitivos, permiten análisis, limitación de ejecución y condicionamiento. Son fundamentales para estructuras de repetición y control de flujo</a:t>
            </a:r>
          </a:p>
        </p:txBody>
      </p:sp>
      <p:pic>
        <p:nvPicPr>
          <p:cNvPr id="3" name="Imagen 2">
            <a:extLst>
              <a:ext uri="{FF2B5EF4-FFF2-40B4-BE49-F238E27FC236}">
                <a16:creationId xmlns:a16="http://schemas.microsoft.com/office/drawing/2014/main" id="{94DD1075-0B29-8B6A-5155-8AE5794D2D02}"/>
              </a:ext>
            </a:extLst>
          </p:cNvPr>
          <p:cNvPicPr>
            <a:picLocks noChangeAspect="1"/>
          </p:cNvPicPr>
          <p:nvPr/>
        </p:nvPicPr>
        <p:blipFill>
          <a:blip r:embed="rId2"/>
          <a:stretch>
            <a:fillRect/>
          </a:stretch>
        </p:blipFill>
        <p:spPr>
          <a:xfrm>
            <a:off x="7005868" y="2937782"/>
            <a:ext cx="12414445" cy="5659285"/>
          </a:xfrm>
          <a:prstGeom prst="rect">
            <a:avLst/>
          </a:prstGeom>
        </p:spPr>
      </p:pic>
    </p:spTree>
    <p:extLst>
      <p:ext uri="{BB962C8B-B14F-4D97-AF65-F5344CB8AC3E}">
        <p14:creationId xmlns:p14="http://schemas.microsoft.com/office/powerpoint/2010/main" val="2677390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¡Atento a la explicación del o la docente!</a:t>
            </a:r>
          </a:p>
        </p:txBody>
      </p:sp>
      <p:sp>
        <p:nvSpPr>
          <p:cNvPr id="4" name="CuadroTexto 3">
            <a:extLst>
              <a:ext uri="{FF2B5EF4-FFF2-40B4-BE49-F238E27FC236}">
                <a16:creationId xmlns:a16="http://schemas.microsoft.com/office/drawing/2014/main" id="{881A51F1-264E-CECC-6451-D253212A496B}"/>
              </a:ext>
            </a:extLst>
          </p:cNvPr>
          <p:cNvSpPr txBox="1"/>
          <p:nvPr/>
        </p:nvSpPr>
        <p:spPr>
          <a:xfrm>
            <a:off x="3134887" y="1920875"/>
            <a:ext cx="16594564" cy="9787295"/>
          </a:xfrm>
          <a:prstGeom prst="rect">
            <a:avLst/>
          </a:prstGeom>
          <a:noFill/>
        </p:spPr>
        <p:txBody>
          <a:bodyPr wrap="square">
            <a:spAutoFit/>
          </a:bodyPr>
          <a:lstStyle/>
          <a:p>
            <a:pPr algn="just"/>
            <a:endParaRPr lang="es-CL" sz="3000" dirty="0">
              <a:latin typeface="Consolas"/>
              <a:cs typeface="Consolas"/>
            </a:endParaRPr>
          </a:p>
          <a:p>
            <a:pPr algn="l"/>
            <a:r>
              <a:rPr lang="es-CL" sz="3000" dirty="0">
                <a:latin typeface="Consolas"/>
                <a:cs typeface="Consolas"/>
              </a:rPr>
              <a:t>Imagina que estás desarrollando un programa para contar cuántas veces un usuario hace clic en un botón. En este caso:</a:t>
            </a:r>
          </a:p>
          <a:p>
            <a:pPr algn="l">
              <a:buFont typeface="+mj-lt"/>
              <a:buAutoNum type="arabicPeriod"/>
            </a:pPr>
            <a:r>
              <a:rPr lang="es-CL" sz="3000" dirty="0">
                <a:latin typeface="Consolas"/>
                <a:cs typeface="Consolas"/>
              </a:rPr>
              <a:t>Inicias el contador en cero.</a:t>
            </a:r>
          </a:p>
          <a:p>
            <a:pPr algn="l">
              <a:buFont typeface="+mj-lt"/>
              <a:buAutoNum type="arabicPeriod"/>
            </a:pPr>
            <a:r>
              <a:rPr lang="es-CL" sz="3000" dirty="0">
                <a:latin typeface="Consolas"/>
                <a:cs typeface="Consolas"/>
              </a:rPr>
              <a:t>Cuando el usuario hace clic en el botón, el contador se incrementa en uno.</a:t>
            </a:r>
          </a:p>
          <a:p>
            <a:pPr algn="l">
              <a:buFont typeface="+mj-lt"/>
              <a:buAutoNum type="arabicPeriod"/>
            </a:pPr>
            <a:r>
              <a:rPr lang="es-CL" sz="3000" dirty="0">
                <a:latin typeface="Consolas"/>
                <a:cs typeface="Consolas"/>
              </a:rPr>
              <a:t>Puedes mostrar el valor del contador en la interfaz de usuario o usarlo para realizar acciones específicas después de cierto número de clics</a:t>
            </a:r>
          </a:p>
          <a:p>
            <a:pPr algn="l">
              <a:buFont typeface="+mj-lt"/>
              <a:buAutoNum type="arabicPeriod"/>
            </a:pPr>
            <a:endParaRPr lang="es-CL" sz="3000" dirty="0">
              <a:latin typeface="Consolas"/>
              <a:cs typeface="Consolas"/>
            </a:endParaRPr>
          </a:p>
          <a:p>
            <a:pPr algn="l"/>
            <a:r>
              <a:rPr lang="es-CL" sz="3000" dirty="0">
                <a:latin typeface="Consolas"/>
                <a:cs typeface="Consolas"/>
              </a:rPr>
              <a:t>Otro Ejemplo</a:t>
            </a:r>
          </a:p>
          <a:p>
            <a:pPr algn="l"/>
            <a:endParaRPr lang="es-CL" sz="3000" dirty="0">
              <a:latin typeface="Consolas"/>
              <a:cs typeface="Consolas"/>
            </a:endParaRPr>
          </a:p>
          <a:p>
            <a:pPr algn="l"/>
            <a:r>
              <a:rPr lang="es-CL" sz="3000" dirty="0">
                <a:latin typeface="Consolas"/>
                <a:cs typeface="Consolas"/>
              </a:rPr>
              <a:t>Imagina que estás diseñando un programa para contar la cantidad de veces que un usuario realiza una búsqueda en un motor de búsqueda. Aquí está cómo funcionaría:</a:t>
            </a:r>
          </a:p>
          <a:p>
            <a:pPr algn="l">
              <a:buFont typeface="+mj-lt"/>
              <a:buAutoNum type="arabicPeriod"/>
            </a:pPr>
            <a:r>
              <a:rPr lang="es-CL" sz="3000" dirty="0">
                <a:latin typeface="Consolas"/>
                <a:cs typeface="Consolas"/>
              </a:rPr>
              <a:t>Inicias el contador en cero cuando el usuario abre la aplicación.</a:t>
            </a:r>
          </a:p>
          <a:p>
            <a:pPr algn="l">
              <a:buFont typeface="+mj-lt"/>
              <a:buAutoNum type="arabicPeriod"/>
            </a:pPr>
            <a:r>
              <a:rPr lang="es-CL" sz="3000" dirty="0">
                <a:latin typeface="Consolas"/>
                <a:cs typeface="Consolas"/>
              </a:rPr>
              <a:t>Cada vez que el usuario realiza una búsqueda, incrementas el contador en uno.</a:t>
            </a:r>
          </a:p>
          <a:p>
            <a:pPr algn="l">
              <a:buFont typeface="+mj-lt"/>
              <a:buAutoNum type="arabicPeriod"/>
            </a:pPr>
            <a:r>
              <a:rPr lang="es-CL" sz="3000" dirty="0">
                <a:latin typeface="Consolas"/>
                <a:cs typeface="Consolas"/>
              </a:rPr>
              <a:t>Puedes utilizar ese contador para ofrecer sugerencias personalizadas después de un cierto número de búsquedas o para mostrar estadísticas sobre el historial de búsqueda.</a:t>
            </a:r>
          </a:p>
          <a:p>
            <a:pPr algn="l"/>
            <a:endParaRPr lang="es-CL" sz="3000" dirty="0">
              <a:latin typeface="Consolas"/>
              <a:cs typeface="Consolas"/>
            </a:endParaRPr>
          </a:p>
          <a:p>
            <a:pPr algn="just"/>
            <a:endParaRPr lang="es-CL" sz="3000" dirty="0">
              <a:latin typeface="Consolas"/>
              <a:cs typeface="Consolas"/>
            </a:endParaRPr>
          </a:p>
        </p:txBody>
      </p:sp>
      <p:pic>
        <p:nvPicPr>
          <p:cNvPr id="3" name="Imagen 2">
            <a:extLst>
              <a:ext uri="{FF2B5EF4-FFF2-40B4-BE49-F238E27FC236}">
                <a16:creationId xmlns:a16="http://schemas.microsoft.com/office/drawing/2014/main" id="{4BFA5927-DC48-7F61-7599-5BA6053AB581}"/>
              </a:ext>
            </a:extLst>
          </p:cNvPr>
          <p:cNvPicPr>
            <a:picLocks noChangeAspect="1"/>
          </p:cNvPicPr>
          <p:nvPr/>
        </p:nvPicPr>
        <p:blipFill>
          <a:blip r:embed="rId2"/>
          <a:stretch>
            <a:fillRect/>
          </a:stretch>
        </p:blipFill>
        <p:spPr>
          <a:xfrm>
            <a:off x="679450" y="2746901"/>
            <a:ext cx="1993900" cy="2133600"/>
          </a:xfrm>
          <a:prstGeom prst="rect">
            <a:avLst/>
          </a:prstGeom>
        </p:spPr>
      </p:pic>
      <p:pic>
        <p:nvPicPr>
          <p:cNvPr id="6" name="Imagen 5">
            <a:extLst>
              <a:ext uri="{FF2B5EF4-FFF2-40B4-BE49-F238E27FC236}">
                <a16:creationId xmlns:a16="http://schemas.microsoft.com/office/drawing/2014/main" id="{0CD0BED7-BE44-82C3-8E33-4294630C4A96}"/>
              </a:ext>
            </a:extLst>
          </p:cNvPr>
          <p:cNvPicPr>
            <a:picLocks noChangeAspect="1"/>
          </p:cNvPicPr>
          <p:nvPr/>
        </p:nvPicPr>
        <p:blipFill>
          <a:blip r:embed="rId3"/>
          <a:stretch>
            <a:fillRect/>
          </a:stretch>
        </p:blipFill>
        <p:spPr>
          <a:xfrm>
            <a:off x="786129" y="7192205"/>
            <a:ext cx="1895210" cy="2133601"/>
          </a:xfrm>
          <a:prstGeom prst="rect">
            <a:avLst/>
          </a:prstGeom>
        </p:spPr>
      </p:pic>
    </p:spTree>
    <p:extLst>
      <p:ext uri="{BB962C8B-B14F-4D97-AF65-F5344CB8AC3E}">
        <p14:creationId xmlns:p14="http://schemas.microsoft.com/office/powerpoint/2010/main" val="1559576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87A9F761-F66D-564C-A85F-5D24B1E7B998}"/>
              </a:ext>
            </a:extLst>
          </p:cNvPr>
          <p:cNvSpPr>
            <a:spLocks noGrp="1"/>
          </p:cNvSpPr>
          <p:nvPr>
            <p:ph type="title"/>
          </p:nvPr>
        </p:nvSpPr>
        <p:spPr>
          <a:xfrm>
            <a:off x="984250" y="7559675"/>
            <a:ext cx="13563600" cy="914096"/>
          </a:xfrm>
        </p:spPr>
        <p:txBody>
          <a:bodyPr/>
          <a:lstStyle/>
          <a:p>
            <a:pPr marL="50800" marR="0" lvl="0" algn="just" rtl="0">
              <a:lnSpc>
                <a:spcPct val="90000"/>
              </a:lnSpc>
              <a:spcBef>
                <a:spcPts val="1000"/>
              </a:spcBef>
              <a:spcAft>
                <a:spcPts val="0"/>
              </a:spcAft>
              <a:buClr>
                <a:srgbClr val="DE3075"/>
              </a:buClr>
              <a:buSzPts val="2800"/>
            </a:pPr>
            <a:r>
              <a:rPr lang="es-ES_tradnl" sz="6600" dirty="0">
                <a:latin typeface="Consolas"/>
                <a:ea typeface="Consolas"/>
                <a:cs typeface="Consolas"/>
                <a:sym typeface="Consolas"/>
              </a:rPr>
              <a:t>Sentencia FOR (Repetición)</a:t>
            </a:r>
          </a:p>
        </p:txBody>
      </p:sp>
      <p:sp>
        <p:nvSpPr>
          <p:cNvPr id="4" name="Título 1">
            <a:extLst>
              <a:ext uri="{FF2B5EF4-FFF2-40B4-BE49-F238E27FC236}">
                <a16:creationId xmlns:a16="http://schemas.microsoft.com/office/drawing/2014/main" id="{DC622BE7-4A49-A749-B2F2-EA3AD97A1AEF}"/>
              </a:ext>
            </a:extLst>
          </p:cNvPr>
          <p:cNvSpPr txBox="1">
            <a:spLocks/>
          </p:cNvSpPr>
          <p:nvPr/>
        </p:nvSpPr>
        <p:spPr>
          <a:xfrm>
            <a:off x="12677531" y="6082347"/>
            <a:ext cx="1905000" cy="147732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r"/>
            <a:r>
              <a:rPr lang="es-CL" sz="9600" dirty="0">
                <a:latin typeface="Arial Black" panose="020B0604020202020204" pitchFamily="34" charset="0"/>
                <a:cs typeface="Arial Black" panose="020B0604020202020204" pitchFamily="34" charset="0"/>
              </a:rPr>
              <a:t>03</a:t>
            </a:r>
          </a:p>
        </p:txBody>
      </p:sp>
    </p:spTree>
    <p:extLst>
      <p:ext uri="{BB962C8B-B14F-4D97-AF65-F5344CB8AC3E}">
        <p14:creationId xmlns:p14="http://schemas.microsoft.com/office/powerpoint/2010/main" val="2140502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Sentencia FOR</a:t>
            </a:r>
          </a:p>
        </p:txBody>
      </p:sp>
      <p:sp>
        <p:nvSpPr>
          <p:cNvPr id="4" name="CuadroTexto 3">
            <a:extLst>
              <a:ext uri="{FF2B5EF4-FFF2-40B4-BE49-F238E27FC236}">
                <a16:creationId xmlns:a16="http://schemas.microsoft.com/office/drawing/2014/main" id="{881A51F1-264E-CECC-6451-D253212A496B}"/>
              </a:ext>
            </a:extLst>
          </p:cNvPr>
          <p:cNvSpPr txBox="1"/>
          <p:nvPr/>
        </p:nvSpPr>
        <p:spPr>
          <a:xfrm>
            <a:off x="2660650" y="2460457"/>
            <a:ext cx="15621000" cy="2426305"/>
          </a:xfrm>
          <a:prstGeom prst="rect">
            <a:avLst/>
          </a:prstGeom>
          <a:noFill/>
        </p:spPr>
        <p:txBody>
          <a:bodyPr wrap="square">
            <a:spAutoFit/>
          </a:bodyPr>
          <a:lstStyle/>
          <a:p>
            <a:pPr marL="50800" lvl="0" indent="0" algn="just" rtl="0">
              <a:lnSpc>
                <a:spcPct val="90000"/>
              </a:lnSpc>
              <a:spcBef>
                <a:spcPts val="1000"/>
              </a:spcBef>
              <a:spcAft>
                <a:spcPts val="0"/>
              </a:spcAft>
              <a:buSzPts val="2800"/>
              <a:buNone/>
            </a:pPr>
            <a:r>
              <a:rPr lang="es-CL" sz="3000" dirty="0">
                <a:latin typeface="Consolas"/>
                <a:cs typeface="Consolas"/>
              </a:rPr>
              <a:t>La estructura </a:t>
            </a:r>
            <a:r>
              <a:rPr lang="es-ES" sz="3000" dirty="0">
                <a:latin typeface="Consolas"/>
                <a:cs typeface="Consolas"/>
              </a:rPr>
              <a:t>FOR es una estructura de repetición que permite ejecutar un número determinado de veces, su sintaxis incluye tres partes; la inicialización, la condición y la expresión de incremento o decremento</a:t>
            </a:r>
            <a:endParaRPr lang="es-ES_tradnl" sz="3000" dirty="0">
              <a:latin typeface="Consolas"/>
              <a:cs typeface="Consolas"/>
              <a:sym typeface="Consolas"/>
            </a:endParaRPr>
          </a:p>
          <a:p>
            <a:pPr marL="50800" lvl="0" indent="0" algn="just" rtl="0">
              <a:lnSpc>
                <a:spcPct val="90000"/>
              </a:lnSpc>
              <a:spcBef>
                <a:spcPts val="1000"/>
              </a:spcBef>
              <a:spcAft>
                <a:spcPts val="0"/>
              </a:spcAft>
              <a:buSzPts val="2800"/>
              <a:buNone/>
            </a:pPr>
            <a:endParaRPr lang="es-ES_tradnl" sz="3000" dirty="0">
              <a:latin typeface="Consolas"/>
              <a:ea typeface="Consolas"/>
              <a:cs typeface="Consolas"/>
              <a:sym typeface="Consolas"/>
            </a:endParaRPr>
          </a:p>
          <a:p>
            <a:pPr marL="50800" lvl="0" indent="0" algn="just" rtl="0">
              <a:lnSpc>
                <a:spcPct val="90000"/>
              </a:lnSpc>
              <a:spcBef>
                <a:spcPts val="1000"/>
              </a:spcBef>
              <a:spcAft>
                <a:spcPts val="0"/>
              </a:spcAft>
              <a:buSzPts val="2800"/>
              <a:buNone/>
            </a:pPr>
            <a:endParaRPr lang="es-ES_tradnl" sz="3000" dirty="0">
              <a:latin typeface="Consolas"/>
              <a:ea typeface="Consolas"/>
              <a:cs typeface="Consolas"/>
              <a:sym typeface="Consolas"/>
            </a:endParaRPr>
          </a:p>
        </p:txBody>
      </p:sp>
      <p:pic>
        <p:nvPicPr>
          <p:cNvPr id="7" name="Imagen 6">
            <a:extLst>
              <a:ext uri="{FF2B5EF4-FFF2-40B4-BE49-F238E27FC236}">
                <a16:creationId xmlns:a16="http://schemas.microsoft.com/office/drawing/2014/main" id="{EE208625-686E-ADA6-6B9A-EE045C8C2A68}"/>
              </a:ext>
            </a:extLst>
          </p:cNvPr>
          <p:cNvPicPr>
            <a:picLocks noChangeAspect="1"/>
          </p:cNvPicPr>
          <p:nvPr/>
        </p:nvPicPr>
        <p:blipFill>
          <a:blip r:embed="rId2"/>
          <a:stretch>
            <a:fillRect/>
          </a:stretch>
        </p:blipFill>
        <p:spPr>
          <a:xfrm>
            <a:off x="3041650" y="4435527"/>
            <a:ext cx="13374841" cy="3974123"/>
          </a:xfrm>
          <a:prstGeom prst="rect">
            <a:avLst/>
          </a:prstGeom>
        </p:spPr>
      </p:pic>
      <p:sp>
        <p:nvSpPr>
          <p:cNvPr id="8" name="Título 1">
            <a:extLst>
              <a:ext uri="{FF2B5EF4-FFF2-40B4-BE49-F238E27FC236}">
                <a16:creationId xmlns:a16="http://schemas.microsoft.com/office/drawing/2014/main" id="{3C5938CD-30E2-8973-8D28-55AA43B6524D}"/>
              </a:ext>
            </a:extLst>
          </p:cNvPr>
          <p:cNvSpPr txBox="1">
            <a:spLocks/>
          </p:cNvSpPr>
          <p:nvPr/>
        </p:nvSpPr>
        <p:spPr>
          <a:xfrm>
            <a:off x="3280937" y="8409650"/>
            <a:ext cx="7190213" cy="461665"/>
          </a:xfrm>
          <a:prstGeom prst="rect">
            <a:avLst/>
          </a:prstGeom>
        </p:spPr>
        <p:txBody>
          <a:bodyPr wrap="square" lIns="0" tIns="0" rIns="0" bIns="0">
            <a:spAutoFit/>
          </a:bodyPr>
          <a:lstStyle>
            <a:lvl1pPr>
              <a:defRPr sz="4800" b="1" i="0">
                <a:solidFill>
                  <a:schemeClr val="tx1"/>
                </a:solidFill>
                <a:latin typeface="Arial"/>
                <a:ea typeface="+mj-ea"/>
                <a:cs typeface="Arial"/>
              </a:defRPr>
            </a:lvl1pPr>
          </a:lstStyle>
          <a:p>
            <a:r>
              <a:rPr lang="es-CL" sz="3000" dirty="0"/>
              <a:t>¡Escribe el código en tu computador !</a:t>
            </a:r>
          </a:p>
        </p:txBody>
      </p:sp>
    </p:spTree>
    <p:extLst>
      <p:ext uri="{BB962C8B-B14F-4D97-AF65-F5344CB8AC3E}">
        <p14:creationId xmlns:p14="http://schemas.microsoft.com/office/powerpoint/2010/main" val="29872158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4E9A3AE23414AD41A4F4D6368514CED2" ma:contentTypeVersion="13" ma:contentTypeDescription="Crear nuevo documento." ma:contentTypeScope="" ma:versionID="e5b9210409080ab1878d310b63a91de2">
  <xsd:schema xmlns:xsd="http://www.w3.org/2001/XMLSchema" xmlns:xs="http://www.w3.org/2001/XMLSchema" xmlns:p="http://schemas.microsoft.com/office/2006/metadata/properties" xmlns:ns2="dbb86751-ad4c-49ff-a33d-b7314027950b" xmlns:ns3="4215e297-5d6e-42b1-b795-55976a17412c" targetNamespace="http://schemas.microsoft.com/office/2006/metadata/properties" ma:root="true" ma:fieldsID="13f1ec48c0d2d83b68390b1e0be9568b" ns2:_="" ns3:_="">
    <xsd:import namespace="dbb86751-ad4c-49ff-a33d-b7314027950b"/>
    <xsd:import namespace="4215e297-5d6e-42b1-b795-55976a17412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bb86751-ad4c-49ff-a33d-b7314027950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Etiquetas de imagen" ma:readOnly="false" ma:fieldId="{5cf76f15-5ced-4ddc-b409-7134ff3c332f}" ma:taxonomyMulti="true" ma:sspId="e2f773bf-f00b-42a6-8b07-050935be226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215e297-5d6e-42b1-b795-55976a17412c" elementFormDefault="qualified">
    <xsd:import namespace="http://schemas.microsoft.com/office/2006/documentManagement/types"/>
    <xsd:import namespace="http://schemas.microsoft.com/office/infopath/2007/PartnerControls"/>
    <xsd:element name="SharedWithUsers" ma:index="16"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Detalles de uso compartido" ma:internalName="SharedWithDetails" ma:readOnly="true">
      <xsd:simpleType>
        <xsd:restriction base="dms:Note">
          <xsd:maxLength value="255"/>
        </xsd:restriction>
      </xsd:simpleType>
    </xsd:element>
    <xsd:element name="TaxCatchAll" ma:index="20" nillable="true" ma:displayName="Taxonomy Catch All Column" ma:hidden="true" ma:list="{f8d5977e-d2ec-4115-827c-1393f5edec4a}" ma:internalName="TaxCatchAll" ma:showField="CatchAllData" ma:web="4215e297-5d6e-42b1-b795-55976a17412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dbb86751-ad4c-49ff-a33d-b7314027950b">
      <Terms xmlns="http://schemas.microsoft.com/office/infopath/2007/PartnerControls"/>
    </lcf76f155ced4ddcb4097134ff3c332f>
    <TaxCatchAll xmlns="4215e297-5d6e-42b1-b795-55976a17412c" xsi:nil="true"/>
  </documentManagement>
</p:properties>
</file>

<file path=customXml/itemProps1.xml><?xml version="1.0" encoding="utf-8"?>
<ds:datastoreItem xmlns:ds="http://schemas.openxmlformats.org/officeDocument/2006/customXml" ds:itemID="{BBBF0A18-574F-4CFD-981D-5882D69445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bb86751-ad4c-49ff-a33d-b7314027950b"/>
    <ds:schemaRef ds:uri="4215e297-5d6e-42b1-b795-55976a17412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4C43652-73DC-4C77-8E79-F06010C18C35}">
  <ds:schemaRefs>
    <ds:schemaRef ds:uri="http://schemas.microsoft.com/sharepoint/v3/contenttype/forms"/>
  </ds:schemaRefs>
</ds:datastoreItem>
</file>

<file path=customXml/itemProps3.xml><?xml version="1.0" encoding="utf-8"?>
<ds:datastoreItem xmlns:ds="http://schemas.openxmlformats.org/officeDocument/2006/customXml" ds:itemID="{FD821600-D61B-433B-B6F8-A294D9BC75DD}">
  <ds:schemaRefs>
    <ds:schemaRef ds:uri="http://schemas.microsoft.com/office/2006/metadata/properties"/>
    <ds:schemaRef ds:uri="http://schemas.microsoft.com/office/infopath/2007/PartnerControls"/>
    <ds:schemaRef ds:uri="dbb86751-ad4c-49ff-a33d-b7314027950b"/>
    <ds:schemaRef ds:uri="4215e297-5d6e-42b1-b795-55976a17412c"/>
  </ds:schemaRefs>
</ds:datastoreItem>
</file>

<file path=docProps/app.xml><?xml version="1.0" encoding="utf-8"?>
<Properties xmlns="http://schemas.openxmlformats.org/officeDocument/2006/extended-properties" xmlns:vt="http://schemas.openxmlformats.org/officeDocument/2006/docPropsVTypes">
  <Template/>
  <TotalTime>4090</TotalTime>
  <Words>1129</Words>
  <Application>Microsoft Office PowerPoint</Application>
  <PresentationFormat>Personalizado</PresentationFormat>
  <Paragraphs>96</Paragraphs>
  <Slides>21</Slides>
  <Notes>0</Notes>
  <HiddenSlides>0</HiddenSlides>
  <MMClips>0</MMClips>
  <ScaleCrop>false</ScaleCrop>
  <HeadingPairs>
    <vt:vector size="4" baseType="variant">
      <vt:variant>
        <vt:lpstr>Tema</vt:lpstr>
      </vt:variant>
      <vt:variant>
        <vt:i4>1</vt:i4>
      </vt:variant>
      <vt:variant>
        <vt:lpstr>Títulos de diapositiva</vt:lpstr>
      </vt:variant>
      <vt:variant>
        <vt:i4>21</vt:i4>
      </vt:variant>
    </vt:vector>
  </HeadingPairs>
  <TitlesOfParts>
    <vt:vector size="22" baseType="lpstr">
      <vt:lpstr>Office Theme</vt:lpstr>
      <vt:lpstr>Fundamentos de Programación FPY Estructuras de repetición </vt:lpstr>
      <vt:lpstr>Presentación de PowerPoint</vt:lpstr>
      <vt:lpstr>Introducción a las estructuras de repetición</vt:lpstr>
      <vt:lpstr>Introducción</vt:lpstr>
      <vt:lpstr>Presentación de PowerPoint</vt:lpstr>
      <vt:lpstr>Antes de ver ciclos, veamos lo que son los contadores</vt:lpstr>
      <vt:lpstr>¡Atento a la explicación del o la docente!</vt:lpstr>
      <vt:lpstr>Sentencia FOR (Repetición)</vt:lpstr>
      <vt:lpstr>Sentencia FOR</vt:lpstr>
      <vt:lpstr>Sentencia FOR con un contador</vt:lpstr>
      <vt:lpstr>Otro tipo de sentencia de Repetición</vt:lpstr>
      <vt:lpstr>Presentación de PowerPoint</vt:lpstr>
      <vt:lpstr>Sentencia WHILE</vt:lpstr>
      <vt:lpstr>¿Cómo funciona la sentencia While?</vt:lpstr>
      <vt:lpstr>Tips para abordar la programación de estructuras de repetición. </vt:lpstr>
      <vt:lpstr>Presentación de PowerPoint</vt:lpstr>
      <vt:lpstr>¿Cómo funcionan los menús?</vt:lpstr>
      <vt:lpstr>Veamos un ejemplo</vt:lpstr>
      <vt:lpstr>Reflexionemos</vt:lpstr>
      <vt:lpstr>Presentación de PowerPoint</vt:lpstr>
      <vt:lpstr>Recuerden……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dc:title>
  <dc:creator>Daniela Taito R.</dc:creator>
  <cp:lastModifiedBy>José Acuña</cp:lastModifiedBy>
  <cp:revision>235</cp:revision>
  <dcterms:created xsi:type="dcterms:W3CDTF">2022-07-20T19:15:37Z</dcterms:created>
  <dcterms:modified xsi:type="dcterms:W3CDTF">2024-01-10T22:11:54Z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2022-07-20T00:00:00Z</vt:filetime>
  </property>
  <property fmtid="{D5CDD505-2E9C-101B-9397-08002B2CF9AE}" pid="3" name="Creator">
    <vt:lpwstr>Adobe Illustrator 26.3 (Macintosh)</vt:lpwstr>
  </property>
  <property fmtid="{D5CDD505-2E9C-101B-9397-08002B2CF9AE}" pid="4" name="CreatorVersion">
    <vt:lpwstr>21.0.0</vt:lpwstr>
  </property>
  <property fmtid="{D5CDD505-2E9C-101B-9397-08002B2CF9AE}" pid="5" name="LastSaved">
    <vt:filetime>2022-07-20T00:00:00Z</vt:filetime>
  </property>
  <property fmtid="{D5CDD505-2E9C-101B-9397-08002B2CF9AE}" pid="6" name="Producer">
    <vt:lpwstr>Adobe PDF library 15.00</vt:lpwstr>
  </property>
  <property fmtid="{D5CDD505-2E9C-101B-9397-08002B2CF9AE}" pid="7" name="ContentTypeId">
    <vt:lpwstr>0x0101004E9A3AE23414AD41A4F4D6368514CED2</vt:lpwstr>
  </property>
</Properties>
</file>